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3" r:id="rId10"/>
    <p:sldId id="264" r:id="rId11"/>
    <p:sldId id="284" r:id="rId12"/>
    <p:sldId id="266" r:id="rId13"/>
    <p:sldId id="268" r:id="rId14"/>
    <p:sldId id="269" r:id="rId15"/>
    <p:sldId id="278" r:id="rId16"/>
    <p:sldId id="270" r:id="rId17"/>
    <p:sldId id="271" r:id="rId18"/>
    <p:sldId id="273" r:id="rId19"/>
    <p:sldId id="275" r:id="rId20"/>
    <p:sldId id="272" r:id="rId21"/>
    <p:sldId id="274" r:id="rId22"/>
    <p:sldId id="276" r:id="rId23"/>
    <p:sldId id="277" r:id="rId24"/>
    <p:sldId id="279" r:id="rId25"/>
    <p:sldId id="280" r:id="rId26"/>
    <p:sldId id="282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9EE9F2-D5DC-4992-8F02-CB226AA8FEBD}" type="doc">
      <dgm:prSet loTypeId="urn:microsoft.com/office/officeart/2005/8/layout/cycle2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3E0EACE-DC06-455A-9D75-32F8C08E9FE2}">
      <dgm:prSet phldrT="[Текст]"/>
      <dgm:spPr/>
      <dgm:t>
        <a:bodyPr/>
        <a:lstStyle/>
        <a:p>
          <a:r>
            <a:rPr lang="ru-RU" dirty="0" smtClean="0"/>
            <a:t>Физическое развитие</a:t>
          </a:r>
          <a:endParaRPr lang="ru-RU" dirty="0"/>
        </a:p>
      </dgm:t>
    </dgm:pt>
    <dgm:pt modelId="{58496017-F1A3-44E8-8700-638EBD0671C1}" type="parTrans" cxnId="{240F6458-1D14-49BB-B8A6-F13C6E5B0D86}">
      <dgm:prSet/>
      <dgm:spPr/>
      <dgm:t>
        <a:bodyPr/>
        <a:lstStyle/>
        <a:p>
          <a:endParaRPr lang="ru-RU"/>
        </a:p>
      </dgm:t>
    </dgm:pt>
    <dgm:pt modelId="{7A39BFB8-E65C-4AC2-B317-D27AEF46A95E}" type="sibTrans" cxnId="{240F6458-1D14-49BB-B8A6-F13C6E5B0D86}">
      <dgm:prSet/>
      <dgm:spPr/>
      <dgm:t>
        <a:bodyPr/>
        <a:lstStyle/>
        <a:p>
          <a:endParaRPr lang="ru-RU"/>
        </a:p>
      </dgm:t>
    </dgm:pt>
    <dgm:pt modelId="{6C02804C-21E4-490F-8F53-9B8F0D1AAD0A}">
      <dgm:prSet phldrT="[Текст]"/>
      <dgm:spPr/>
      <dgm:t>
        <a:bodyPr/>
        <a:lstStyle/>
        <a:p>
          <a:r>
            <a:rPr lang="ru-RU" dirty="0" smtClean="0"/>
            <a:t>Познавательное развитие</a:t>
          </a:r>
          <a:endParaRPr lang="ru-RU" dirty="0"/>
        </a:p>
      </dgm:t>
    </dgm:pt>
    <dgm:pt modelId="{8B150E85-C75A-4ADA-92E0-94D2F7B7E825}" type="parTrans" cxnId="{41BF766F-B9D2-4F69-A3E6-68461A26DF15}">
      <dgm:prSet/>
      <dgm:spPr/>
      <dgm:t>
        <a:bodyPr/>
        <a:lstStyle/>
        <a:p>
          <a:endParaRPr lang="ru-RU"/>
        </a:p>
      </dgm:t>
    </dgm:pt>
    <dgm:pt modelId="{E2F85210-A533-485F-AB0E-603443F32B69}" type="sibTrans" cxnId="{41BF766F-B9D2-4F69-A3E6-68461A26DF15}">
      <dgm:prSet/>
      <dgm:spPr/>
      <dgm:t>
        <a:bodyPr/>
        <a:lstStyle/>
        <a:p>
          <a:endParaRPr lang="ru-RU"/>
        </a:p>
      </dgm:t>
    </dgm:pt>
    <dgm:pt modelId="{E134AF9E-CD0E-4F56-B606-7737169CEEDD}">
      <dgm:prSet phldrT="[Текст]"/>
      <dgm:spPr/>
      <dgm:t>
        <a:bodyPr/>
        <a:lstStyle/>
        <a:p>
          <a:r>
            <a:rPr lang="ru-RU" dirty="0" smtClean="0"/>
            <a:t>Художественно-эстетическое развитие</a:t>
          </a:r>
          <a:endParaRPr lang="ru-RU" dirty="0"/>
        </a:p>
      </dgm:t>
    </dgm:pt>
    <dgm:pt modelId="{8EC6245B-C301-4684-A8B6-CAD9B33F7035}" type="parTrans" cxnId="{262835D1-18A7-4B90-9138-F552E5B6FDAD}">
      <dgm:prSet/>
      <dgm:spPr/>
      <dgm:t>
        <a:bodyPr/>
        <a:lstStyle/>
        <a:p>
          <a:endParaRPr lang="ru-RU"/>
        </a:p>
      </dgm:t>
    </dgm:pt>
    <dgm:pt modelId="{8A05A52F-911F-405B-A91F-00F836D06C86}" type="sibTrans" cxnId="{262835D1-18A7-4B90-9138-F552E5B6FDAD}">
      <dgm:prSet/>
      <dgm:spPr/>
      <dgm:t>
        <a:bodyPr/>
        <a:lstStyle/>
        <a:p>
          <a:endParaRPr lang="ru-RU"/>
        </a:p>
      </dgm:t>
    </dgm:pt>
    <dgm:pt modelId="{0B6AAFC7-7345-4B71-A1ED-C86D260F6EF4}">
      <dgm:prSet phldrT="[Текст]"/>
      <dgm:spPr/>
      <dgm:t>
        <a:bodyPr/>
        <a:lstStyle/>
        <a:p>
          <a:r>
            <a:rPr lang="ru-RU" dirty="0" smtClean="0"/>
            <a:t>Речевое развитие</a:t>
          </a:r>
          <a:endParaRPr lang="ru-RU" dirty="0"/>
        </a:p>
      </dgm:t>
    </dgm:pt>
    <dgm:pt modelId="{050037F7-A41F-44CA-8F45-CCC1A2DC37F7}" type="parTrans" cxnId="{0ED63131-A1A6-4F27-9FBC-8CFD6A0A8C39}">
      <dgm:prSet/>
      <dgm:spPr/>
      <dgm:t>
        <a:bodyPr/>
        <a:lstStyle/>
        <a:p>
          <a:endParaRPr lang="ru-RU"/>
        </a:p>
      </dgm:t>
    </dgm:pt>
    <dgm:pt modelId="{EF06D27E-299F-474C-A3F3-933682D9996E}" type="sibTrans" cxnId="{0ED63131-A1A6-4F27-9FBC-8CFD6A0A8C39}">
      <dgm:prSet/>
      <dgm:spPr/>
      <dgm:t>
        <a:bodyPr/>
        <a:lstStyle/>
        <a:p>
          <a:endParaRPr lang="ru-RU"/>
        </a:p>
      </dgm:t>
    </dgm:pt>
    <dgm:pt modelId="{9EEA59AB-7D66-4AC6-9042-9948AA34DB69}">
      <dgm:prSet phldrT="[Текст]"/>
      <dgm:spPr/>
      <dgm:t>
        <a:bodyPr/>
        <a:lstStyle/>
        <a:p>
          <a:r>
            <a:rPr lang="ru-RU" dirty="0" smtClean="0"/>
            <a:t>Социально-коммуникативное развитие</a:t>
          </a:r>
          <a:endParaRPr lang="ru-RU" dirty="0"/>
        </a:p>
      </dgm:t>
    </dgm:pt>
    <dgm:pt modelId="{AC58DD4B-ED80-40F6-B14E-852B538D98F8}" type="parTrans" cxnId="{395AA435-2BA6-4740-AA1E-CC863EEA421C}">
      <dgm:prSet/>
      <dgm:spPr/>
      <dgm:t>
        <a:bodyPr/>
        <a:lstStyle/>
        <a:p>
          <a:endParaRPr lang="ru-RU"/>
        </a:p>
      </dgm:t>
    </dgm:pt>
    <dgm:pt modelId="{B34A2D5D-4E49-4943-8A35-A5D8DA3009FA}" type="sibTrans" cxnId="{395AA435-2BA6-4740-AA1E-CC863EEA421C}">
      <dgm:prSet/>
      <dgm:spPr/>
      <dgm:t>
        <a:bodyPr/>
        <a:lstStyle/>
        <a:p>
          <a:endParaRPr lang="ru-RU"/>
        </a:p>
      </dgm:t>
    </dgm:pt>
    <dgm:pt modelId="{38C1CD2A-8092-4F03-9725-93AF1C00B8D5}" type="pres">
      <dgm:prSet presAssocID="{A59EE9F2-D5DC-4992-8F02-CB226AA8FEBD}" presName="cycle" presStyleCnt="0">
        <dgm:presLayoutVars>
          <dgm:dir/>
          <dgm:resizeHandles val="exact"/>
        </dgm:presLayoutVars>
      </dgm:prSet>
      <dgm:spPr/>
    </dgm:pt>
    <dgm:pt modelId="{62B40BC0-FFBA-4F75-9AB4-F01ADFB5293A}" type="pres">
      <dgm:prSet presAssocID="{83E0EACE-DC06-455A-9D75-32F8C08E9FE2}" presName="node" presStyleLbl="node1" presStyleIdx="0" presStyleCnt="5" custScaleX="133038" custScaleY="102767">
        <dgm:presLayoutVars>
          <dgm:bulletEnabled val="1"/>
        </dgm:presLayoutVars>
      </dgm:prSet>
      <dgm:spPr/>
    </dgm:pt>
    <dgm:pt modelId="{3D5B6EBF-7C6E-41AD-91CE-FE52CB673CC0}" type="pres">
      <dgm:prSet presAssocID="{7A39BFB8-E65C-4AC2-B317-D27AEF46A95E}" presName="sibTrans" presStyleLbl="sibTrans2D1" presStyleIdx="0" presStyleCnt="5"/>
      <dgm:spPr/>
    </dgm:pt>
    <dgm:pt modelId="{298C5EDB-0ADA-41B0-9F97-1D8C66C30C84}" type="pres">
      <dgm:prSet presAssocID="{7A39BFB8-E65C-4AC2-B317-D27AEF46A95E}" presName="connectorText" presStyleLbl="sibTrans2D1" presStyleIdx="0" presStyleCnt="5"/>
      <dgm:spPr/>
    </dgm:pt>
    <dgm:pt modelId="{69A1F18D-6B61-48D1-810D-4150FB896575}" type="pres">
      <dgm:prSet presAssocID="{6C02804C-21E4-490F-8F53-9B8F0D1AAD0A}" presName="node" presStyleLbl="node1" presStyleIdx="1" presStyleCnt="5" custScaleX="145624">
        <dgm:presLayoutVars>
          <dgm:bulletEnabled val="1"/>
        </dgm:presLayoutVars>
      </dgm:prSet>
      <dgm:spPr/>
    </dgm:pt>
    <dgm:pt modelId="{21B496C2-33A3-4E44-9436-A023D1EA1D74}" type="pres">
      <dgm:prSet presAssocID="{E2F85210-A533-485F-AB0E-603443F32B69}" presName="sibTrans" presStyleLbl="sibTrans2D1" presStyleIdx="1" presStyleCnt="5"/>
      <dgm:spPr/>
    </dgm:pt>
    <dgm:pt modelId="{E6383422-843A-42B0-BC64-427B84AAFC5E}" type="pres">
      <dgm:prSet presAssocID="{E2F85210-A533-485F-AB0E-603443F32B69}" presName="connectorText" presStyleLbl="sibTrans2D1" presStyleIdx="1" presStyleCnt="5"/>
      <dgm:spPr/>
    </dgm:pt>
    <dgm:pt modelId="{A122526C-25A8-4E8D-9FF2-3F40EEBA6D4C}" type="pres">
      <dgm:prSet presAssocID="{E134AF9E-CD0E-4F56-B606-7737169CEEDD}" presName="node" presStyleLbl="node1" presStyleIdx="2" presStyleCnt="5" custScaleX="130771">
        <dgm:presLayoutVars>
          <dgm:bulletEnabled val="1"/>
        </dgm:presLayoutVars>
      </dgm:prSet>
      <dgm:spPr/>
    </dgm:pt>
    <dgm:pt modelId="{0BF8A77C-4476-4FEB-9B75-E43DCED4C527}" type="pres">
      <dgm:prSet presAssocID="{8A05A52F-911F-405B-A91F-00F836D06C86}" presName="sibTrans" presStyleLbl="sibTrans2D1" presStyleIdx="2" presStyleCnt="5"/>
      <dgm:spPr/>
    </dgm:pt>
    <dgm:pt modelId="{D0C40E34-953F-403E-8DE5-1A33CECAB7A7}" type="pres">
      <dgm:prSet presAssocID="{8A05A52F-911F-405B-A91F-00F836D06C86}" presName="connectorText" presStyleLbl="sibTrans2D1" presStyleIdx="2" presStyleCnt="5"/>
      <dgm:spPr/>
    </dgm:pt>
    <dgm:pt modelId="{26DC4EA6-F066-42B8-AB3A-9254972F0C71}" type="pres">
      <dgm:prSet presAssocID="{0B6AAFC7-7345-4B71-A1ED-C86D260F6EF4}" presName="node" presStyleLbl="node1" presStyleIdx="3" presStyleCnt="5" custScaleX="1405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9F4F3A-DB57-4EF3-8620-B3B59CE34149}" type="pres">
      <dgm:prSet presAssocID="{EF06D27E-299F-474C-A3F3-933682D9996E}" presName="sibTrans" presStyleLbl="sibTrans2D1" presStyleIdx="3" presStyleCnt="5"/>
      <dgm:spPr/>
    </dgm:pt>
    <dgm:pt modelId="{093C6997-7EB9-487A-B31D-FEB2B8E4906A}" type="pres">
      <dgm:prSet presAssocID="{EF06D27E-299F-474C-A3F3-933682D9996E}" presName="connectorText" presStyleLbl="sibTrans2D1" presStyleIdx="3" presStyleCnt="5"/>
      <dgm:spPr/>
    </dgm:pt>
    <dgm:pt modelId="{F77231D7-8FAB-47A9-A940-3039278848C3}" type="pres">
      <dgm:prSet presAssocID="{9EEA59AB-7D66-4AC6-9042-9948AA34DB69}" presName="node" presStyleLbl="node1" presStyleIdx="4" presStyleCnt="5" custScaleX="1440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53C405-41C9-4C92-9508-F559607DD0F3}" type="pres">
      <dgm:prSet presAssocID="{B34A2D5D-4E49-4943-8A35-A5D8DA3009FA}" presName="sibTrans" presStyleLbl="sibTrans2D1" presStyleIdx="4" presStyleCnt="5"/>
      <dgm:spPr/>
    </dgm:pt>
    <dgm:pt modelId="{D7EF192C-E0CC-4E40-B1AF-5BC421A5EBA7}" type="pres">
      <dgm:prSet presAssocID="{B34A2D5D-4E49-4943-8A35-A5D8DA3009FA}" presName="connectorText" presStyleLbl="sibTrans2D1" presStyleIdx="4" presStyleCnt="5"/>
      <dgm:spPr/>
    </dgm:pt>
  </dgm:ptLst>
  <dgm:cxnLst>
    <dgm:cxn modelId="{71D1D226-D52F-4257-AD5F-A4A85B55036A}" type="presOf" srcId="{B34A2D5D-4E49-4943-8A35-A5D8DA3009FA}" destId="{F053C405-41C9-4C92-9508-F559607DD0F3}" srcOrd="0" destOrd="0" presId="urn:microsoft.com/office/officeart/2005/8/layout/cycle2"/>
    <dgm:cxn modelId="{395AA435-2BA6-4740-AA1E-CC863EEA421C}" srcId="{A59EE9F2-D5DC-4992-8F02-CB226AA8FEBD}" destId="{9EEA59AB-7D66-4AC6-9042-9948AA34DB69}" srcOrd="4" destOrd="0" parTransId="{AC58DD4B-ED80-40F6-B14E-852B538D98F8}" sibTransId="{B34A2D5D-4E49-4943-8A35-A5D8DA3009FA}"/>
    <dgm:cxn modelId="{7B2BC2F4-45D4-49A1-8151-82E489771C4B}" type="presOf" srcId="{0B6AAFC7-7345-4B71-A1ED-C86D260F6EF4}" destId="{26DC4EA6-F066-42B8-AB3A-9254972F0C71}" srcOrd="0" destOrd="0" presId="urn:microsoft.com/office/officeart/2005/8/layout/cycle2"/>
    <dgm:cxn modelId="{240F6458-1D14-49BB-B8A6-F13C6E5B0D86}" srcId="{A59EE9F2-D5DC-4992-8F02-CB226AA8FEBD}" destId="{83E0EACE-DC06-455A-9D75-32F8C08E9FE2}" srcOrd="0" destOrd="0" parTransId="{58496017-F1A3-44E8-8700-638EBD0671C1}" sibTransId="{7A39BFB8-E65C-4AC2-B317-D27AEF46A95E}"/>
    <dgm:cxn modelId="{A72E2059-AADC-41CE-9AE7-27BD346409A5}" type="presOf" srcId="{EF06D27E-299F-474C-A3F3-933682D9996E}" destId="{093C6997-7EB9-487A-B31D-FEB2B8E4906A}" srcOrd="1" destOrd="0" presId="urn:microsoft.com/office/officeart/2005/8/layout/cycle2"/>
    <dgm:cxn modelId="{262835D1-18A7-4B90-9138-F552E5B6FDAD}" srcId="{A59EE9F2-D5DC-4992-8F02-CB226AA8FEBD}" destId="{E134AF9E-CD0E-4F56-B606-7737169CEEDD}" srcOrd="2" destOrd="0" parTransId="{8EC6245B-C301-4684-A8B6-CAD9B33F7035}" sibTransId="{8A05A52F-911F-405B-A91F-00F836D06C86}"/>
    <dgm:cxn modelId="{90231D20-232F-43BF-9F39-97A7B52D0AE0}" type="presOf" srcId="{7A39BFB8-E65C-4AC2-B317-D27AEF46A95E}" destId="{298C5EDB-0ADA-41B0-9F97-1D8C66C30C84}" srcOrd="1" destOrd="0" presId="urn:microsoft.com/office/officeart/2005/8/layout/cycle2"/>
    <dgm:cxn modelId="{7531F77F-8D23-4777-8C2F-A0DDEF34AE75}" type="presOf" srcId="{E134AF9E-CD0E-4F56-B606-7737169CEEDD}" destId="{A122526C-25A8-4E8D-9FF2-3F40EEBA6D4C}" srcOrd="0" destOrd="0" presId="urn:microsoft.com/office/officeart/2005/8/layout/cycle2"/>
    <dgm:cxn modelId="{F0265F52-718D-46BF-914A-ADDBE1E8489F}" type="presOf" srcId="{A59EE9F2-D5DC-4992-8F02-CB226AA8FEBD}" destId="{38C1CD2A-8092-4F03-9725-93AF1C00B8D5}" srcOrd="0" destOrd="0" presId="urn:microsoft.com/office/officeart/2005/8/layout/cycle2"/>
    <dgm:cxn modelId="{C94D1B1D-4D03-4345-AB4E-C9A08D01D9F4}" type="presOf" srcId="{8A05A52F-911F-405B-A91F-00F836D06C86}" destId="{0BF8A77C-4476-4FEB-9B75-E43DCED4C527}" srcOrd="0" destOrd="0" presId="urn:microsoft.com/office/officeart/2005/8/layout/cycle2"/>
    <dgm:cxn modelId="{0ED63131-A1A6-4F27-9FBC-8CFD6A0A8C39}" srcId="{A59EE9F2-D5DC-4992-8F02-CB226AA8FEBD}" destId="{0B6AAFC7-7345-4B71-A1ED-C86D260F6EF4}" srcOrd="3" destOrd="0" parTransId="{050037F7-A41F-44CA-8F45-CCC1A2DC37F7}" sibTransId="{EF06D27E-299F-474C-A3F3-933682D9996E}"/>
    <dgm:cxn modelId="{7421B1C1-2C69-49E0-ACF2-F34C9CB583A6}" type="presOf" srcId="{83E0EACE-DC06-455A-9D75-32F8C08E9FE2}" destId="{62B40BC0-FFBA-4F75-9AB4-F01ADFB5293A}" srcOrd="0" destOrd="0" presId="urn:microsoft.com/office/officeart/2005/8/layout/cycle2"/>
    <dgm:cxn modelId="{4EF733B2-F286-463B-908A-B96DC424E50D}" type="presOf" srcId="{B34A2D5D-4E49-4943-8A35-A5D8DA3009FA}" destId="{D7EF192C-E0CC-4E40-B1AF-5BC421A5EBA7}" srcOrd="1" destOrd="0" presId="urn:microsoft.com/office/officeart/2005/8/layout/cycle2"/>
    <dgm:cxn modelId="{3C9FBF76-CE17-4116-A3AC-BB5829132873}" type="presOf" srcId="{6C02804C-21E4-490F-8F53-9B8F0D1AAD0A}" destId="{69A1F18D-6B61-48D1-810D-4150FB896575}" srcOrd="0" destOrd="0" presId="urn:microsoft.com/office/officeart/2005/8/layout/cycle2"/>
    <dgm:cxn modelId="{41BF766F-B9D2-4F69-A3E6-68461A26DF15}" srcId="{A59EE9F2-D5DC-4992-8F02-CB226AA8FEBD}" destId="{6C02804C-21E4-490F-8F53-9B8F0D1AAD0A}" srcOrd="1" destOrd="0" parTransId="{8B150E85-C75A-4ADA-92E0-94D2F7B7E825}" sibTransId="{E2F85210-A533-485F-AB0E-603443F32B69}"/>
    <dgm:cxn modelId="{08090B50-C067-449D-BB64-EC60BEBAA640}" type="presOf" srcId="{EF06D27E-299F-474C-A3F3-933682D9996E}" destId="{979F4F3A-DB57-4EF3-8620-B3B59CE34149}" srcOrd="0" destOrd="0" presId="urn:microsoft.com/office/officeart/2005/8/layout/cycle2"/>
    <dgm:cxn modelId="{8639F51A-7140-4BCC-B4FD-8E0ACFEB55C2}" type="presOf" srcId="{E2F85210-A533-485F-AB0E-603443F32B69}" destId="{21B496C2-33A3-4E44-9436-A023D1EA1D74}" srcOrd="0" destOrd="0" presId="urn:microsoft.com/office/officeart/2005/8/layout/cycle2"/>
    <dgm:cxn modelId="{25CC0B2C-33DE-44EF-A094-87B8E6401980}" type="presOf" srcId="{8A05A52F-911F-405B-A91F-00F836D06C86}" destId="{D0C40E34-953F-403E-8DE5-1A33CECAB7A7}" srcOrd="1" destOrd="0" presId="urn:microsoft.com/office/officeart/2005/8/layout/cycle2"/>
    <dgm:cxn modelId="{F416BD49-27C4-4DA4-A829-02897C66425D}" type="presOf" srcId="{9EEA59AB-7D66-4AC6-9042-9948AA34DB69}" destId="{F77231D7-8FAB-47A9-A940-3039278848C3}" srcOrd="0" destOrd="0" presId="urn:microsoft.com/office/officeart/2005/8/layout/cycle2"/>
    <dgm:cxn modelId="{40BDC07C-7F37-4FCD-A0F3-89F27D3405DD}" type="presOf" srcId="{E2F85210-A533-485F-AB0E-603443F32B69}" destId="{E6383422-843A-42B0-BC64-427B84AAFC5E}" srcOrd="1" destOrd="0" presId="urn:microsoft.com/office/officeart/2005/8/layout/cycle2"/>
    <dgm:cxn modelId="{25D9C956-00A2-4ECE-97DF-DF967F58F75B}" type="presOf" srcId="{7A39BFB8-E65C-4AC2-B317-D27AEF46A95E}" destId="{3D5B6EBF-7C6E-41AD-91CE-FE52CB673CC0}" srcOrd="0" destOrd="0" presId="urn:microsoft.com/office/officeart/2005/8/layout/cycle2"/>
    <dgm:cxn modelId="{9A790303-B587-4201-B4C3-9FF1333A952B}" type="presParOf" srcId="{38C1CD2A-8092-4F03-9725-93AF1C00B8D5}" destId="{62B40BC0-FFBA-4F75-9AB4-F01ADFB5293A}" srcOrd="0" destOrd="0" presId="urn:microsoft.com/office/officeart/2005/8/layout/cycle2"/>
    <dgm:cxn modelId="{21852A97-0EDD-478F-B4B2-1C754D919B1D}" type="presParOf" srcId="{38C1CD2A-8092-4F03-9725-93AF1C00B8D5}" destId="{3D5B6EBF-7C6E-41AD-91CE-FE52CB673CC0}" srcOrd="1" destOrd="0" presId="urn:microsoft.com/office/officeart/2005/8/layout/cycle2"/>
    <dgm:cxn modelId="{2E821833-98C7-4C6E-9790-5C362A97B8B2}" type="presParOf" srcId="{3D5B6EBF-7C6E-41AD-91CE-FE52CB673CC0}" destId="{298C5EDB-0ADA-41B0-9F97-1D8C66C30C84}" srcOrd="0" destOrd="0" presId="urn:microsoft.com/office/officeart/2005/8/layout/cycle2"/>
    <dgm:cxn modelId="{CE5B0A02-A223-4E35-8A13-4722EA5EC381}" type="presParOf" srcId="{38C1CD2A-8092-4F03-9725-93AF1C00B8D5}" destId="{69A1F18D-6B61-48D1-810D-4150FB896575}" srcOrd="2" destOrd="0" presId="urn:microsoft.com/office/officeart/2005/8/layout/cycle2"/>
    <dgm:cxn modelId="{9B7850CB-63B6-4C8A-A82C-A84543C9F392}" type="presParOf" srcId="{38C1CD2A-8092-4F03-9725-93AF1C00B8D5}" destId="{21B496C2-33A3-4E44-9436-A023D1EA1D74}" srcOrd="3" destOrd="0" presId="urn:microsoft.com/office/officeart/2005/8/layout/cycle2"/>
    <dgm:cxn modelId="{B2D1CF7E-A892-45F8-827E-CCE772B02C32}" type="presParOf" srcId="{21B496C2-33A3-4E44-9436-A023D1EA1D74}" destId="{E6383422-843A-42B0-BC64-427B84AAFC5E}" srcOrd="0" destOrd="0" presId="urn:microsoft.com/office/officeart/2005/8/layout/cycle2"/>
    <dgm:cxn modelId="{43A5F4F3-5A4F-4829-9586-A5D7998C7AA1}" type="presParOf" srcId="{38C1CD2A-8092-4F03-9725-93AF1C00B8D5}" destId="{A122526C-25A8-4E8D-9FF2-3F40EEBA6D4C}" srcOrd="4" destOrd="0" presId="urn:microsoft.com/office/officeart/2005/8/layout/cycle2"/>
    <dgm:cxn modelId="{36A87101-D982-4AB6-9382-1DE81964FA7E}" type="presParOf" srcId="{38C1CD2A-8092-4F03-9725-93AF1C00B8D5}" destId="{0BF8A77C-4476-4FEB-9B75-E43DCED4C527}" srcOrd="5" destOrd="0" presId="urn:microsoft.com/office/officeart/2005/8/layout/cycle2"/>
    <dgm:cxn modelId="{517938FD-1AEF-43F7-91F1-65162D4EBFF2}" type="presParOf" srcId="{0BF8A77C-4476-4FEB-9B75-E43DCED4C527}" destId="{D0C40E34-953F-403E-8DE5-1A33CECAB7A7}" srcOrd="0" destOrd="0" presId="urn:microsoft.com/office/officeart/2005/8/layout/cycle2"/>
    <dgm:cxn modelId="{3981FB72-02E0-41D5-8ABC-2F80E014E672}" type="presParOf" srcId="{38C1CD2A-8092-4F03-9725-93AF1C00B8D5}" destId="{26DC4EA6-F066-42B8-AB3A-9254972F0C71}" srcOrd="6" destOrd="0" presId="urn:microsoft.com/office/officeart/2005/8/layout/cycle2"/>
    <dgm:cxn modelId="{37ACC922-58DA-4340-86E9-178D861B4658}" type="presParOf" srcId="{38C1CD2A-8092-4F03-9725-93AF1C00B8D5}" destId="{979F4F3A-DB57-4EF3-8620-B3B59CE34149}" srcOrd="7" destOrd="0" presId="urn:microsoft.com/office/officeart/2005/8/layout/cycle2"/>
    <dgm:cxn modelId="{6ED63BA0-634C-4DF8-8132-AC6E5DC1439E}" type="presParOf" srcId="{979F4F3A-DB57-4EF3-8620-B3B59CE34149}" destId="{093C6997-7EB9-487A-B31D-FEB2B8E4906A}" srcOrd="0" destOrd="0" presId="urn:microsoft.com/office/officeart/2005/8/layout/cycle2"/>
    <dgm:cxn modelId="{9C331A63-BF9E-4ADB-8D4B-73C296CE0204}" type="presParOf" srcId="{38C1CD2A-8092-4F03-9725-93AF1C00B8D5}" destId="{F77231D7-8FAB-47A9-A940-3039278848C3}" srcOrd="8" destOrd="0" presId="urn:microsoft.com/office/officeart/2005/8/layout/cycle2"/>
    <dgm:cxn modelId="{1DB8BFBF-6643-4904-B540-919B0EDB12A9}" type="presParOf" srcId="{38C1CD2A-8092-4F03-9725-93AF1C00B8D5}" destId="{F053C405-41C9-4C92-9508-F559607DD0F3}" srcOrd="9" destOrd="0" presId="urn:microsoft.com/office/officeart/2005/8/layout/cycle2"/>
    <dgm:cxn modelId="{823D9F2B-8F26-4697-B3EB-E836A8C8318C}" type="presParOf" srcId="{F053C405-41C9-4C92-9508-F559607DD0F3}" destId="{D7EF192C-E0CC-4E40-B1AF-5BC421A5EBA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325F13-2352-4599-BB0A-22E8F2AC37E9}" type="doc">
      <dgm:prSet loTypeId="urn:microsoft.com/office/officeart/2005/8/layout/chevron2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BE3B083-258D-4036-858C-ECB73088C04D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0662FD30-8B9D-4011-A5C6-6E4B4142E1A5}" type="parTrans" cxnId="{6DF6780E-DC32-4102-BD21-BBB702FE004D}">
      <dgm:prSet/>
      <dgm:spPr/>
      <dgm:t>
        <a:bodyPr/>
        <a:lstStyle/>
        <a:p>
          <a:endParaRPr lang="ru-RU"/>
        </a:p>
      </dgm:t>
    </dgm:pt>
    <dgm:pt modelId="{3A9D92E6-2110-48F0-8AB1-733526AC5FF4}" type="sibTrans" cxnId="{6DF6780E-DC32-4102-BD21-BBB702FE004D}">
      <dgm:prSet/>
      <dgm:spPr/>
      <dgm:t>
        <a:bodyPr/>
        <a:lstStyle/>
        <a:p>
          <a:endParaRPr lang="ru-RU"/>
        </a:p>
      </dgm:t>
    </dgm:pt>
    <dgm:pt modelId="{D29476EF-1D2C-4F2A-8DCA-51F305719E7E}">
      <dgm:prSet phldrT="[Текст]"/>
      <dgm:spPr/>
      <dgm:t>
        <a:bodyPr/>
        <a:lstStyle/>
        <a:p>
          <a:r>
            <a:rPr lang="ru-RU" dirty="0" smtClean="0"/>
            <a:t>Взаимопонимание и </a:t>
          </a:r>
          <a:r>
            <a:rPr lang="ru-RU" dirty="0" err="1" smtClean="0"/>
            <a:t>взаимоформирование</a:t>
          </a:r>
          <a:endParaRPr lang="ru-RU" dirty="0"/>
        </a:p>
      </dgm:t>
    </dgm:pt>
    <dgm:pt modelId="{0B8529DF-7AEC-41CE-9E30-216A07E1655E}" type="parTrans" cxnId="{303BEE08-E1D5-4A93-9B45-62E7F4884002}">
      <dgm:prSet/>
      <dgm:spPr/>
      <dgm:t>
        <a:bodyPr/>
        <a:lstStyle/>
        <a:p>
          <a:endParaRPr lang="ru-RU"/>
        </a:p>
      </dgm:t>
    </dgm:pt>
    <dgm:pt modelId="{523611BB-D9F6-4AE5-8342-9487894FED50}" type="sibTrans" cxnId="{303BEE08-E1D5-4A93-9B45-62E7F4884002}">
      <dgm:prSet/>
      <dgm:spPr/>
      <dgm:t>
        <a:bodyPr/>
        <a:lstStyle/>
        <a:p>
          <a:endParaRPr lang="ru-RU"/>
        </a:p>
      </dgm:t>
    </dgm:pt>
    <dgm:pt modelId="{F5CFF614-E730-4DA7-B33D-1BDB1D42F262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A84BA5EE-96C0-4088-B11E-C760FA555642}" type="parTrans" cxnId="{DDD9B5B1-0B9F-46D5-A503-FCB5254611F1}">
      <dgm:prSet/>
      <dgm:spPr/>
      <dgm:t>
        <a:bodyPr/>
        <a:lstStyle/>
        <a:p>
          <a:endParaRPr lang="ru-RU"/>
        </a:p>
      </dgm:t>
    </dgm:pt>
    <dgm:pt modelId="{3CD61A58-9A9E-4BDE-AB33-F375AEDA50E3}" type="sibTrans" cxnId="{DDD9B5B1-0B9F-46D5-A503-FCB5254611F1}">
      <dgm:prSet/>
      <dgm:spPr/>
      <dgm:t>
        <a:bodyPr/>
        <a:lstStyle/>
        <a:p>
          <a:endParaRPr lang="ru-RU"/>
        </a:p>
      </dgm:t>
    </dgm:pt>
    <dgm:pt modelId="{30719190-2CE8-40F5-A429-3640915C2C7A}">
      <dgm:prSet phldrT="[Текст]"/>
      <dgm:spPr/>
      <dgm:t>
        <a:bodyPr/>
        <a:lstStyle/>
        <a:p>
          <a:r>
            <a:rPr lang="ru-RU" dirty="0" smtClean="0"/>
            <a:t>Непрерывное образование воспитывающих взрослых</a:t>
          </a:r>
          <a:endParaRPr lang="ru-RU" dirty="0"/>
        </a:p>
      </dgm:t>
    </dgm:pt>
    <dgm:pt modelId="{2E968C34-9D11-4034-B679-19F36C03A64C}" type="parTrans" cxnId="{19D2DCF1-DEEA-4A0C-AAC7-10732F8B49F0}">
      <dgm:prSet/>
      <dgm:spPr/>
      <dgm:t>
        <a:bodyPr/>
        <a:lstStyle/>
        <a:p>
          <a:endParaRPr lang="ru-RU"/>
        </a:p>
      </dgm:t>
    </dgm:pt>
    <dgm:pt modelId="{14386513-D85F-48CA-9F00-00F426D6F66C}" type="sibTrans" cxnId="{19D2DCF1-DEEA-4A0C-AAC7-10732F8B49F0}">
      <dgm:prSet/>
      <dgm:spPr/>
      <dgm:t>
        <a:bodyPr/>
        <a:lstStyle/>
        <a:p>
          <a:endParaRPr lang="ru-RU"/>
        </a:p>
      </dgm:t>
    </dgm:pt>
    <dgm:pt modelId="{B1F68F49-2838-4552-BC44-BA393D313C9F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998F2B49-0D98-49B5-B528-EEAB5A527A19}" type="parTrans" cxnId="{5F45E5C7-99FA-4374-9361-C53902C6293B}">
      <dgm:prSet/>
      <dgm:spPr/>
      <dgm:t>
        <a:bodyPr/>
        <a:lstStyle/>
        <a:p>
          <a:endParaRPr lang="ru-RU"/>
        </a:p>
      </dgm:t>
    </dgm:pt>
    <dgm:pt modelId="{FFB59A96-7441-4AAF-958B-F01650690487}" type="sibTrans" cxnId="{5F45E5C7-99FA-4374-9361-C53902C6293B}">
      <dgm:prSet/>
      <dgm:spPr/>
      <dgm:t>
        <a:bodyPr/>
        <a:lstStyle/>
        <a:p>
          <a:endParaRPr lang="ru-RU"/>
        </a:p>
      </dgm:t>
    </dgm:pt>
    <dgm:pt modelId="{ED3F8022-A1BC-43F9-A50F-DCCAE1B8BA3E}">
      <dgm:prSet phldrT="[Текст]"/>
      <dgm:spPr/>
      <dgm:t>
        <a:bodyPr/>
        <a:lstStyle/>
        <a:p>
          <a:r>
            <a:rPr lang="ru-RU" dirty="0" smtClean="0"/>
            <a:t>Совместная деятельность родителей, педагогов, детей</a:t>
          </a:r>
          <a:endParaRPr lang="ru-RU" dirty="0"/>
        </a:p>
      </dgm:t>
    </dgm:pt>
    <dgm:pt modelId="{B8C38B49-C434-4D6F-8455-61069CF36BA7}" type="parTrans" cxnId="{1CC46010-5E8B-4440-A8E7-F1268E743018}">
      <dgm:prSet/>
      <dgm:spPr/>
      <dgm:t>
        <a:bodyPr/>
        <a:lstStyle/>
        <a:p>
          <a:endParaRPr lang="ru-RU"/>
        </a:p>
      </dgm:t>
    </dgm:pt>
    <dgm:pt modelId="{14ADE04E-D6FA-4FC7-9D51-B59DEB7E6F83}" type="sibTrans" cxnId="{1CC46010-5E8B-4440-A8E7-F1268E743018}">
      <dgm:prSet/>
      <dgm:spPr/>
      <dgm:t>
        <a:bodyPr/>
        <a:lstStyle/>
        <a:p>
          <a:endParaRPr lang="ru-RU"/>
        </a:p>
      </dgm:t>
    </dgm:pt>
    <dgm:pt modelId="{D8A9D998-2A43-48E6-9CC4-2BAF1EF06BF7}" type="pres">
      <dgm:prSet presAssocID="{3F325F13-2352-4599-BB0A-22E8F2AC37E9}" presName="linearFlow" presStyleCnt="0">
        <dgm:presLayoutVars>
          <dgm:dir/>
          <dgm:animLvl val="lvl"/>
          <dgm:resizeHandles val="exact"/>
        </dgm:presLayoutVars>
      </dgm:prSet>
      <dgm:spPr/>
    </dgm:pt>
    <dgm:pt modelId="{B6EA5E8F-757E-4A65-8E7C-8C16508E0942}" type="pres">
      <dgm:prSet presAssocID="{FBE3B083-258D-4036-858C-ECB73088C04D}" presName="composite" presStyleCnt="0"/>
      <dgm:spPr/>
    </dgm:pt>
    <dgm:pt modelId="{2F90B1CB-5285-45A7-B953-41E6F478A57C}" type="pres">
      <dgm:prSet presAssocID="{FBE3B083-258D-4036-858C-ECB73088C04D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9A95EF7C-B49D-4528-8989-42BF5F707AE4}" type="pres">
      <dgm:prSet presAssocID="{FBE3B083-258D-4036-858C-ECB73088C04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700552-4931-46E5-926E-C978CF5A45BF}" type="pres">
      <dgm:prSet presAssocID="{3A9D92E6-2110-48F0-8AB1-733526AC5FF4}" presName="sp" presStyleCnt="0"/>
      <dgm:spPr/>
    </dgm:pt>
    <dgm:pt modelId="{29BEE800-1570-443B-94FA-17E3487CE32B}" type="pres">
      <dgm:prSet presAssocID="{F5CFF614-E730-4DA7-B33D-1BDB1D42F262}" presName="composite" presStyleCnt="0"/>
      <dgm:spPr/>
    </dgm:pt>
    <dgm:pt modelId="{E1E798A9-6064-44D1-B956-4C78611FF100}" type="pres">
      <dgm:prSet presAssocID="{F5CFF614-E730-4DA7-B33D-1BDB1D42F262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1F069B5F-1249-4B12-B45A-1F83D2B744C8}" type="pres">
      <dgm:prSet presAssocID="{F5CFF614-E730-4DA7-B33D-1BDB1D42F26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0C07C7-268A-4A25-BA38-4B30DEF580A0}" type="pres">
      <dgm:prSet presAssocID="{3CD61A58-9A9E-4BDE-AB33-F375AEDA50E3}" presName="sp" presStyleCnt="0"/>
      <dgm:spPr/>
    </dgm:pt>
    <dgm:pt modelId="{26F7A811-DC0E-4F07-8053-1737863FFA95}" type="pres">
      <dgm:prSet presAssocID="{B1F68F49-2838-4552-BC44-BA393D313C9F}" presName="composite" presStyleCnt="0"/>
      <dgm:spPr/>
    </dgm:pt>
    <dgm:pt modelId="{4062A944-BF39-4716-A838-399057F7CD2D}" type="pres">
      <dgm:prSet presAssocID="{B1F68F49-2838-4552-BC44-BA393D313C9F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AE970DAA-0439-4DC2-A68D-52778C272902}" type="pres">
      <dgm:prSet presAssocID="{B1F68F49-2838-4552-BC44-BA393D313C9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41B7E4-48C0-48D1-9F52-56A1A2790974}" type="presOf" srcId="{F5CFF614-E730-4DA7-B33D-1BDB1D42F262}" destId="{E1E798A9-6064-44D1-B956-4C78611FF100}" srcOrd="0" destOrd="0" presId="urn:microsoft.com/office/officeart/2005/8/layout/chevron2"/>
    <dgm:cxn modelId="{5F45E5C7-99FA-4374-9361-C53902C6293B}" srcId="{3F325F13-2352-4599-BB0A-22E8F2AC37E9}" destId="{B1F68F49-2838-4552-BC44-BA393D313C9F}" srcOrd="2" destOrd="0" parTransId="{998F2B49-0D98-49B5-B528-EEAB5A527A19}" sibTransId="{FFB59A96-7441-4AAF-958B-F01650690487}"/>
    <dgm:cxn modelId="{A3330717-2425-4C3E-9D91-7931F6B8BF06}" type="presOf" srcId="{30719190-2CE8-40F5-A429-3640915C2C7A}" destId="{1F069B5F-1249-4B12-B45A-1F83D2B744C8}" srcOrd="0" destOrd="0" presId="urn:microsoft.com/office/officeart/2005/8/layout/chevron2"/>
    <dgm:cxn modelId="{BCF785AF-3D83-4970-90D8-2CC53275BFA7}" type="presOf" srcId="{D29476EF-1D2C-4F2A-8DCA-51F305719E7E}" destId="{9A95EF7C-B49D-4528-8989-42BF5F707AE4}" srcOrd="0" destOrd="0" presId="urn:microsoft.com/office/officeart/2005/8/layout/chevron2"/>
    <dgm:cxn modelId="{6DF6780E-DC32-4102-BD21-BBB702FE004D}" srcId="{3F325F13-2352-4599-BB0A-22E8F2AC37E9}" destId="{FBE3B083-258D-4036-858C-ECB73088C04D}" srcOrd="0" destOrd="0" parTransId="{0662FD30-8B9D-4011-A5C6-6E4B4142E1A5}" sibTransId="{3A9D92E6-2110-48F0-8AB1-733526AC5FF4}"/>
    <dgm:cxn modelId="{5431E866-CE54-4231-B8CC-1B5309E7B46C}" type="presOf" srcId="{3F325F13-2352-4599-BB0A-22E8F2AC37E9}" destId="{D8A9D998-2A43-48E6-9CC4-2BAF1EF06BF7}" srcOrd="0" destOrd="0" presId="urn:microsoft.com/office/officeart/2005/8/layout/chevron2"/>
    <dgm:cxn modelId="{39E3D7B2-5F60-4929-B4BC-1B175CCC4B9F}" type="presOf" srcId="{B1F68F49-2838-4552-BC44-BA393D313C9F}" destId="{4062A944-BF39-4716-A838-399057F7CD2D}" srcOrd="0" destOrd="0" presId="urn:microsoft.com/office/officeart/2005/8/layout/chevron2"/>
    <dgm:cxn modelId="{DDD9B5B1-0B9F-46D5-A503-FCB5254611F1}" srcId="{3F325F13-2352-4599-BB0A-22E8F2AC37E9}" destId="{F5CFF614-E730-4DA7-B33D-1BDB1D42F262}" srcOrd="1" destOrd="0" parTransId="{A84BA5EE-96C0-4088-B11E-C760FA555642}" sibTransId="{3CD61A58-9A9E-4BDE-AB33-F375AEDA50E3}"/>
    <dgm:cxn modelId="{C77D9B43-E417-443A-89D9-E11857DC4A81}" type="presOf" srcId="{ED3F8022-A1BC-43F9-A50F-DCCAE1B8BA3E}" destId="{AE970DAA-0439-4DC2-A68D-52778C272902}" srcOrd="0" destOrd="0" presId="urn:microsoft.com/office/officeart/2005/8/layout/chevron2"/>
    <dgm:cxn modelId="{43E906A2-5E2E-4B04-BAB4-5C25FA4B4696}" type="presOf" srcId="{FBE3B083-258D-4036-858C-ECB73088C04D}" destId="{2F90B1CB-5285-45A7-B953-41E6F478A57C}" srcOrd="0" destOrd="0" presId="urn:microsoft.com/office/officeart/2005/8/layout/chevron2"/>
    <dgm:cxn modelId="{19D2DCF1-DEEA-4A0C-AAC7-10732F8B49F0}" srcId="{F5CFF614-E730-4DA7-B33D-1BDB1D42F262}" destId="{30719190-2CE8-40F5-A429-3640915C2C7A}" srcOrd="0" destOrd="0" parTransId="{2E968C34-9D11-4034-B679-19F36C03A64C}" sibTransId="{14386513-D85F-48CA-9F00-00F426D6F66C}"/>
    <dgm:cxn modelId="{1CC46010-5E8B-4440-A8E7-F1268E743018}" srcId="{B1F68F49-2838-4552-BC44-BA393D313C9F}" destId="{ED3F8022-A1BC-43F9-A50F-DCCAE1B8BA3E}" srcOrd="0" destOrd="0" parTransId="{B8C38B49-C434-4D6F-8455-61069CF36BA7}" sibTransId="{14ADE04E-D6FA-4FC7-9D51-B59DEB7E6F83}"/>
    <dgm:cxn modelId="{303BEE08-E1D5-4A93-9B45-62E7F4884002}" srcId="{FBE3B083-258D-4036-858C-ECB73088C04D}" destId="{D29476EF-1D2C-4F2A-8DCA-51F305719E7E}" srcOrd="0" destOrd="0" parTransId="{0B8529DF-7AEC-41CE-9E30-216A07E1655E}" sibTransId="{523611BB-D9F6-4AE5-8342-9487894FED50}"/>
    <dgm:cxn modelId="{D43C9DC0-50D6-436E-B4A1-A11549C0D065}" type="presParOf" srcId="{D8A9D998-2A43-48E6-9CC4-2BAF1EF06BF7}" destId="{B6EA5E8F-757E-4A65-8E7C-8C16508E0942}" srcOrd="0" destOrd="0" presId="urn:microsoft.com/office/officeart/2005/8/layout/chevron2"/>
    <dgm:cxn modelId="{A9E8F384-7073-47B6-8B03-F7B9542635E6}" type="presParOf" srcId="{B6EA5E8F-757E-4A65-8E7C-8C16508E0942}" destId="{2F90B1CB-5285-45A7-B953-41E6F478A57C}" srcOrd="0" destOrd="0" presId="urn:microsoft.com/office/officeart/2005/8/layout/chevron2"/>
    <dgm:cxn modelId="{436AAA7E-FEFA-47B6-B050-B37BFE936445}" type="presParOf" srcId="{B6EA5E8F-757E-4A65-8E7C-8C16508E0942}" destId="{9A95EF7C-B49D-4528-8989-42BF5F707AE4}" srcOrd="1" destOrd="0" presId="urn:microsoft.com/office/officeart/2005/8/layout/chevron2"/>
    <dgm:cxn modelId="{5338C398-509D-4C50-9110-52BA9729DF72}" type="presParOf" srcId="{D8A9D998-2A43-48E6-9CC4-2BAF1EF06BF7}" destId="{B0700552-4931-46E5-926E-C978CF5A45BF}" srcOrd="1" destOrd="0" presId="urn:microsoft.com/office/officeart/2005/8/layout/chevron2"/>
    <dgm:cxn modelId="{45FCA1FA-3EDF-43EF-987C-AFF0DF57FEF7}" type="presParOf" srcId="{D8A9D998-2A43-48E6-9CC4-2BAF1EF06BF7}" destId="{29BEE800-1570-443B-94FA-17E3487CE32B}" srcOrd="2" destOrd="0" presId="urn:microsoft.com/office/officeart/2005/8/layout/chevron2"/>
    <dgm:cxn modelId="{B2F7CF0B-C188-4E34-9CAD-91CBEEA7BFEA}" type="presParOf" srcId="{29BEE800-1570-443B-94FA-17E3487CE32B}" destId="{E1E798A9-6064-44D1-B956-4C78611FF100}" srcOrd="0" destOrd="0" presId="urn:microsoft.com/office/officeart/2005/8/layout/chevron2"/>
    <dgm:cxn modelId="{BEF58963-CED7-46E6-9245-95AB4FD0D24C}" type="presParOf" srcId="{29BEE800-1570-443B-94FA-17E3487CE32B}" destId="{1F069B5F-1249-4B12-B45A-1F83D2B744C8}" srcOrd="1" destOrd="0" presId="urn:microsoft.com/office/officeart/2005/8/layout/chevron2"/>
    <dgm:cxn modelId="{46EFC523-07CA-4EA6-B16F-5A486EF1286C}" type="presParOf" srcId="{D8A9D998-2A43-48E6-9CC4-2BAF1EF06BF7}" destId="{F30C07C7-268A-4A25-BA38-4B30DEF580A0}" srcOrd="3" destOrd="0" presId="urn:microsoft.com/office/officeart/2005/8/layout/chevron2"/>
    <dgm:cxn modelId="{D71E647D-C84F-44AF-9580-E8AC4892F3DF}" type="presParOf" srcId="{D8A9D998-2A43-48E6-9CC4-2BAF1EF06BF7}" destId="{26F7A811-DC0E-4F07-8053-1737863FFA95}" srcOrd="4" destOrd="0" presId="urn:microsoft.com/office/officeart/2005/8/layout/chevron2"/>
    <dgm:cxn modelId="{460B6EC0-15D7-4E85-BBDF-D7988376C052}" type="presParOf" srcId="{26F7A811-DC0E-4F07-8053-1737863FFA95}" destId="{4062A944-BF39-4716-A838-399057F7CD2D}" srcOrd="0" destOrd="0" presId="urn:microsoft.com/office/officeart/2005/8/layout/chevron2"/>
    <dgm:cxn modelId="{74119B04-2376-499D-9318-1EAF98E8E921}" type="presParOf" srcId="{26F7A811-DC0E-4F07-8053-1737863FFA95}" destId="{AE970DAA-0439-4DC2-A68D-52778C27290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B40BC0-FFBA-4F75-9AB4-F01ADFB5293A}">
      <dsp:nvSpPr>
        <dsp:cNvPr id="0" name=""/>
        <dsp:cNvSpPr/>
      </dsp:nvSpPr>
      <dsp:spPr>
        <a:xfrm>
          <a:off x="2779393" y="-9031"/>
          <a:ext cx="1929143" cy="149019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Физическое развитие</a:t>
          </a:r>
          <a:endParaRPr lang="ru-RU" sz="1400" kern="1200" dirty="0"/>
        </a:p>
      </dsp:txBody>
      <dsp:txXfrm>
        <a:off x="2779393" y="-9031"/>
        <a:ext cx="1929143" cy="1490193"/>
      </dsp:txXfrm>
    </dsp:sp>
    <dsp:sp modelId="{3D5B6EBF-7C6E-41AD-91CE-FE52CB673CC0}">
      <dsp:nvSpPr>
        <dsp:cNvPr id="0" name=""/>
        <dsp:cNvSpPr/>
      </dsp:nvSpPr>
      <dsp:spPr>
        <a:xfrm rot="2160000">
          <a:off x="4498944" y="1119035"/>
          <a:ext cx="217866" cy="4893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2160000">
        <a:off x="4498944" y="1119035"/>
        <a:ext cx="217866" cy="489398"/>
      </dsp:txXfrm>
    </dsp:sp>
    <dsp:sp modelId="{69A1F18D-6B61-48D1-810D-4150FB896575}">
      <dsp:nvSpPr>
        <dsp:cNvPr id="0" name=""/>
        <dsp:cNvSpPr/>
      </dsp:nvSpPr>
      <dsp:spPr>
        <a:xfrm>
          <a:off x="4448567" y="1290055"/>
          <a:ext cx="2111649" cy="1450069"/>
        </a:xfrm>
        <a:prstGeom prst="ellipse">
          <a:avLst/>
        </a:prstGeom>
        <a:solidFill>
          <a:schemeClr val="accent2">
            <a:hueOff val="4752210"/>
            <a:satOff val="-9171"/>
            <a:lumOff val="-1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Познавательное развитие</a:t>
          </a:r>
          <a:endParaRPr lang="ru-RU" sz="1400" kern="1200" dirty="0"/>
        </a:p>
      </dsp:txBody>
      <dsp:txXfrm>
        <a:off x="4448567" y="1290055"/>
        <a:ext cx="2111649" cy="1450069"/>
      </dsp:txXfrm>
    </dsp:sp>
    <dsp:sp modelId="{21B496C2-33A3-4E44-9436-A023D1EA1D74}">
      <dsp:nvSpPr>
        <dsp:cNvPr id="0" name=""/>
        <dsp:cNvSpPr/>
      </dsp:nvSpPr>
      <dsp:spPr>
        <a:xfrm rot="6480000">
          <a:off x="4987332" y="2797267"/>
          <a:ext cx="366815" cy="4893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4752210"/>
            <a:satOff val="-9171"/>
            <a:lumOff val="-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6480000">
        <a:off x="4987332" y="2797267"/>
        <a:ext cx="366815" cy="489398"/>
      </dsp:txXfrm>
    </dsp:sp>
    <dsp:sp modelId="{A122526C-25A8-4E8D-9FF2-3F40EEBA6D4C}">
      <dsp:nvSpPr>
        <dsp:cNvPr id="0" name=""/>
        <dsp:cNvSpPr/>
      </dsp:nvSpPr>
      <dsp:spPr>
        <a:xfrm>
          <a:off x="3883833" y="3359561"/>
          <a:ext cx="1896270" cy="1450069"/>
        </a:xfrm>
        <a:prstGeom prst="ellipse">
          <a:avLst/>
        </a:prstGeom>
        <a:solidFill>
          <a:schemeClr val="accent2">
            <a:hueOff val="9504421"/>
            <a:satOff val="-18343"/>
            <a:lumOff val="-235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Художественно-эстетическое развитие</a:t>
          </a:r>
          <a:endParaRPr lang="ru-RU" sz="1400" kern="1200" dirty="0"/>
        </a:p>
      </dsp:txBody>
      <dsp:txXfrm>
        <a:off x="3883833" y="3359561"/>
        <a:ext cx="1896270" cy="1450069"/>
      </dsp:txXfrm>
    </dsp:sp>
    <dsp:sp modelId="{0BF8A77C-4476-4FEB-9B75-E43DCED4C527}">
      <dsp:nvSpPr>
        <dsp:cNvPr id="0" name=""/>
        <dsp:cNvSpPr/>
      </dsp:nvSpPr>
      <dsp:spPr>
        <a:xfrm rot="10800000">
          <a:off x="3727375" y="3839897"/>
          <a:ext cx="110563" cy="4893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9504421"/>
            <a:satOff val="-18343"/>
            <a:lumOff val="-235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0800000">
        <a:off x="3727375" y="3839897"/>
        <a:ext cx="110563" cy="489398"/>
      </dsp:txXfrm>
    </dsp:sp>
    <dsp:sp modelId="{26DC4EA6-F066-42B8-AB3A-9254972F0C71}">
      <dsp:nvSpPr>
        <dsp:cNvPr id="0" name=""/>
        <dsp:cNvSpPr/>
      </dsp:nvSpPr>
      <dsp:spPr>
        <a:xfrm>
          <a:off x="1636700" y="3359561"/>
          <a:ext cx="2038522" cy="1450069"/>
        </a:xfrm>
        <a:prstGeom prst="ellipse">
          <a:avLst/>
        </a:prstGeom>
        <a:solidFill>
          <a:schemeClr val="accent2">
            <a:hueOff val="14256631"/>
            <a:satOff val="-27514"/>
            <a:lumOff val="-353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Речевое развитие</a:t>
          </a:r>
          <a:endParaRPr lang="ru-RU" sz="1400" kern="1200" dirty="0"/>
        </a:p>
      </dsp:txBody>
      <dsp:txXfrm>
        <a:off x="1636700" y="3359561"/>
        <a:ext cx="2038522" cy="1450069"/>
      </dsp:txXfrm>
    </dsp:sp>
    <dsp:sp modelId="{979F4F3A-DB57-4EF3-8620-B3B59CE34149}">
      <dsp:nvSpPr>
        <dsp:cNvPr id="0" name=""/>
        <dsp:cNvSpPr/>
      </dsp:nvSpPr>
      <dsp:spPr>
        <a:xfrm rot="15120000">
          <a:off x="2140346" y="2815408"/>
          <a:ext cx="365476" cy="4893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14256631"/>
            <a:satOff val="-27514"/>
            <a:lumOff val="-353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5120000">
        <a:off x="2140346" y="2815408"/>
        <a:ext cx="365476" cy="489398"/>
      </dsp:txXfrm>
    </dsp:sp>
    <dsp:sp modelId="{F77231D7-8FAB-47A9-A940-3039278848C3}">
      <dsp:nvSpPr>
        <dsp:cNvPr id="0" name=""/>
        <dsp:cNvSpPr/>
      </dsp:nvSpPr>
      <dsp:spPr>
        <a:xfrm>
          <a:off x="939133" y="1290055"/>
          <a:ext cx="2088810" cy="1450069"/>
        </a:xfrm>
        <a:prstGeom prst="ellipse">
          <a:avLst/>
        </a:prstGeom>
        <a:solidFill>
          <a:schemeClr val="accent2">
            <a:hueOff val="19008842"/>
            <a:satOff val="-36686"/>
            <a:lumOff val="-47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Социально-коммуникативное развитие</a:t>
          </a:r>
          <a:endParaRPr lang="ru-RU" sz="1400" kern="1200" dirty="0"/>
        </a:p>
      </dsp:txBody>
      <dsp:txXfrm>
        <a:off x="939133" y="1290055"/>
        <a:ext cx="2088810" cy="1450069"/>
      </dsp:txXfrm>
    </dsp:sp>
    <dsp:sp modelId="{F053C405-41C9-4C92-9508-F559607DD0F3}">
      <dsp:nvSpPr>
        <dsp:cNvPr id="0" name=""/>
        <dsp:cNvSpPr/>
      </dsp:nvSpPr>
      <dsp:spPr>
        <a:xfrm rot="19440000">
          <a:off x="2757997" y="1127680"/>
          <a:ext cx="220312" cy="4893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19008842"/>
            <a:satOff val="-36686"/>
            <a:lumOff val="-471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9440000">
        <a:off x="2757997" y="1127680"/>
        <a:ext cx="220312" cy="48939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90B1CB-5285-45A7-B953-41E6F478A57C}">
      <dsp:nvSpPr>
        <dsp:cNvPr id="0" name=""/>
        <dsp:cNvSpPr/>
      </dsp:nvSpPr>
      <dsp:spPr>
        <a:xfrm rot="5400000">
          <a:off x="-259133" y="260866"/>
          <a:ext cx="1727559" cy="120929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1</a:t>
          </a:r>
          <a:endParaRPr lang="ru-RU" sz="3400" kern="1200" dirty="0"/>
        </a:p>
      </dsp:txBody>
      <dsp:txXfrm rot="5400000">
        <a:off x="-259133" y="260866"/>
        <a:ext cx="1727559" cy="1209291"/>
      </dsp:txXfrm>
    </dsp:sp>
    <dsp:sp modelId="{9A95EF7C-B49D-4528-8989-42BF5F707AE4}">
      <dsp:nvSpPr>
        <dsp:cNvPr id="0" name=""/>
        <dsp:cNvSpPr/>
      </dsp:nvSpPr>
      <dsp:spPr>
        <a:xfrm rot="5400000">
          <a:off x="3792863" y="-2581840"/>
          <a:ext cx="1122913" cy="62900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kern="1200" dirty="0" smtClean="0"/>
            <a:t>Взаимопонимание и </a:t>
          </a:r>
          <a:r>
            <a:rPr lang="ru-RU" sz="3100" kern="1200" dirty="0" err="1" smtClean="0"/>
            <a:t>взаимоформирование</a:t>
          </a:r>
          <a:endParaRPr lang="ru-RU" sz="3100" kern="1200" dirty="0"/>
        </a:p>
      </dsp:txBody>
      <dsp:txXfrm rot="5400000">
        <a:off x="3792863" y="-2581840"/>
        <a:ext cx="1122913" cy="6290058"/>
      </dsp:txXfrm>
    </dsp:sp>
    <dsp:sp modelId="{E1E798A9-6064-44D1-B956-4C78611FF100}">
      <dsp:nvSpPr>
        <dsp:cNvPr id="0" name=""/>
        <dsp:cNvSpPr/>
      </dsp:nvSpPr>
      <dsp:spPr>
        <a:xfrm rot="5400000">
          <a:off x="-259133" y="1795654"/>
          <a:ext cx="1727559" cy="120929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2</a:t>
          </a:r>
          <a:endParaRPr lang="ru-RU" sz="3400" kern="1200" dirty="0"/>
        </a:p>
      </dsp:txBody>
      <dsp:txXfrm rot="5400000">
        <a:off x="-259133" y="1795654"/>
        <a:ext cx="1727559" cy="1209291"/>
      </dsp:txXfrm>
    </dsp:sp>
    <dsp:sp modelId="{1F069B5F-1249-4B12-B45A-1F83D2B744C8}">
      <dsp:nvSpPr>
        <dsp:cNvPr id="0" name=""/>
        <dsp:cNvSpPr/>
      </dsp:nvSpPr>
      <dsp:spPr>
        <a:xfrm rot="5400000">
          <a:off x="3792863" y="-1047052"/>
          <a:ext cx="1122913" cy="62900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kern="1200" dirty="0" smtClean="0"/>
            <a:t>Непрерывное образование воспитывающих взрослых</a:t>
          </a:r>
          <a:endParaRPr lang="ru-RU" sz="3100" kern="1200" dirty="0"/>
        </a:p>
      </dsp:txBody>
      <dsp:txXfrm rot="5400000">
        <a:off x="3792863" y="-1047052"/>
        <a:ext cx="1122913" cy="6290058"/>
      </dsp:txXfrm>
    </dsp:sp>
    <dsp:sp modelId="{4062A944-BF39-4716-A838-399057F7CD2D}">
      <dsp:nvSpPr>
        <dsp:cNvPr id="0" name=""/>
        <dsp:cNvSpPr/>
      </dsp:nvSpPr>
      <dsp:spPr>
        <a:xfrm rot="5400000">
          <a:off x="-259133" y="3330442"/>
          <a:ext cx="1727559" cy="1209291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3</a:t>
          </a:r>
          <a:endParaRPr lang="ru-RU" sz="3400" kern="1200" dirty="0"/>
        </a:p>
      </dsp:txBody>
      <dsp:txXfrm rot="5400000">
        <a:off x="-259133" y="3330442"/>
        <a:ext cx="1727559" cy="1209291"/>
      </dsp:txXfrm>
    </dsp:sp>
    <dsp:sp modelId="{AE970DAA-0439-4DC2-A68D-52778C272902}">
      <dsp:nvSpPr>
        <dsp:cNvPr id="0" name=""/>
        <dsp:cNvSpPr/>
      </dsp:nvSpPr>
      <dsp:spPr>
        <a:xfrm rot="5400000">
          <a:off x="3792863" y="487736"/>
          <a:ext cx="1122913" cy="62900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kern="1200" dirty="0" smtClean="0"/>
            <a:t>Совместная деятельность родителей, педагогов, детей</a:t>
          </a:r>
          <a:endParaRPr lang="ru-RU" sz="3100" kern="1200" dirty="0"/>
        </a:p>
      </dsp:txBody>
      <dsp:txXfrm rot="5400000">
        <a:off x="3792863" y="487736"/>
        <a:ext cx="1122913" cy="62900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ED590-4B59-406F-ABD7-7395763CDFF7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B2F3C8-9BF5-4FEB-AD0E-816AFDB3AD4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ED590-4B59-406F-ABD7-7395763CDFF7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B2F3C8-9BF5-4FEB-AD0E-816AFDB3AD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ED590-4B59-406F-ABD7-7395763CDFF7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B2F3C8-9BF5-4FEB-AD0E-816AFDB3AD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ED590-4B59-406F-ABD7-7395763CDFF7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B2F3C8-9BF5-4FEB-AD0E-816AFDB3AD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ED590-4B59-406F-ABD7-7395763CDFF7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B2F3C8-9BF5-4FEB-AD0E-816AFDB3AD4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ED590-4B59-406F-ABD7-7395763CDFF7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B2F3C8-9BF5-4FEB-AD0E-816AFDB3AD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ED590-4B59-406F-ABD7-7395763CDFF7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B2F3C8-9BF5-4FEB-AD0E-816AFDB3AD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ED590-4B59-406F-ABD7-7395763CDFF7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B2F3C8-9BF5-4FEB-AD0E-816AFDB3AD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ED590-4B59-406F-ABD7-7395763CDFF7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B2F3C8-9BF5-4FEB-AD0E-816AFDB3AD4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ED590-4B59-406F-ABD7-7395763CDFF7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B2F3C8-9BF5-4FEB-AD0E-816AFDB3AD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ED590-4B59-406F-ABD7-7395763CDFF7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B2F3C8-9BF5-4FEB-AD0E-816AFDB3AD4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9CED590-4B59-406F-ABD7-7395763CDFF7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8B2F3C8-9BF5-4FEB-AD0E-816AFDB3AD4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mdou15-rzhev.ru/" TargetMode="External"/><Relationship Id="rId2" Type="http://schemas.openxmlformats.org/officeDocument/2006/relationships/hyperlink" Target="mailto:rtmdou15@mail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7166"/>
            <a:ext cx="7406640" cy="1000132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учреждение детский сад № 15 компенсирующего вида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города Ржева Тверской области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2143116"/>
            <a:ext cx="7406640" cy="4143404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50000"/>
              </a:lnSpc>
            </a:pPr>
            <a:r>
              <a:rPr lang="ru-RU" sz="3500" dirty="0" smtClean="0">
                <a:solidFill>
                  <a:schemeClr val="accent5">
                    <a:lumMod val="75000"/>
                  </a:schemeClr>
                </a:solidFill>
                <a:latin typeface="Segoe Print" pitchFamily="2" charset="0"/>
              </a:rPr>
              <a:t>Краткая презентация </a:t>
            </a:r>
          </a:p>
          <a:p>
            <a:pPr algn="ctr">
              <a:lnSpc>
                <a:spcPct val="150000"/>
              </a:lnSpc>
            </a:pPr>
            <a:r>
              <a:rPr lang="ru-RU" sz="3500" dirty="0" smtClean="0">
                <a:solidFill>
                  <a:schemeClr val="accent5">
                    <a:lumMod val="75000"/>
                  </a:schemeClr>
                </a:solidFill>
                <a:latin typeface="Segoe Print" pitchFamily="2" charset="0"/>
              </a:rPr>
              <a:t>адаптированной основной</a:t>
            </a:r>
          </a:p>
          <a:p>
            <a:pPr algn="ctr">
              <a:lnSpc>
                <a:spcPct val="150000"/>
              </a:lnSpc>
            </a:pPr>
            <a:r>
              <a:rPr lang="ru-RU" sz="3500" dirty="0" smtClean="0">
                <a:solidFill>
                  <a:schemeClr val="accent5">
                    <a:lumMod val="75000"/>
                  </a:schemeClr>
                </a:solidFill>
                <a:latin typeface="Segoe Print" pitchFamily="2" charset="0"/>
              </a:rPr>
              <a:t> образовательной программы</a:t>
            </a:r>
          </a:p>
          <a:p>
            <a:pPr algn="ctr">
              <a:lnSpc>
                <a:spcPct val="150000"/>
              </a:lnSpc>
            </a:pPr>
            <a:r>
              <a:rPr lang="ru-RU" sz="3500" dirty="0" smtClean="0">
                <a:solidFill>
                  <a:schemeClr val="accent5">
                    <a:lumMod val="75000"/>
                  </a:schemeClr>
                </a:solidFill>
                <a:latin typeface="Segoe Print" pitchFamily="2" charset="0"/>
              </a:rPr>
              <a:t>  дошкольного образования</a:t>
            </a:r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dirty="0" smtClean="0"/>
              <a:t>г.Ржев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6858000"/>
          </a:xfrm>
        </p:spPr>
        <p:txBody>
          <a:bodyPr>
            <a:noAutofit/>
          </a:bodyPr>
          <a:lstStyle/>
          <a:p>
            <a:pPr fontAlgn="auto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                    Целевые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ориентиры на этапе завершения дошкольного образования (дети с ФРЗ)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 концу дошкольного периода формирует адаптационно-компенсаторные механизмы, проявляющиеся в следующем: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Ребенок умеет использовать самостоятельно культурные способы деятельности, проявляет инициативность и самостоятельность в игре, общении, познании, самообслуживании, конструировании и других видах детской активности, осваиваемых в условиях нарушенного зрения. Способен выбирать себе род занятий, зрительно и осмысленно ориентируясь в предметно-пространственной организации мест активного бодрствования. Обладает опытом выбора участников для совместной деятельности и установления с ними позитивных, деловых отношений.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Ребенок положительно относится к миру, другим людям и самому себе, обладает чувством собственного достоинства. Проявляет интерес и обладает опытом участия в совместных играх со сверстниками. Проявляет положительное отношение к практическому взаимодействию со сверстниками и взрослыми в познавательной, трудовой и других видах деятельности. Способен активно и результативно взаимодействовать с участниками по совместной деятельности, освоенной на уровне практических умений и навыков, с осуществлением регуляции и контроля действий собственных и партнеров, с использованием вербальных и невербальных средств общения. Способен сопереживать неудачам и радоваться успехам других, адекватно проявляет свои чувства, в том числе чувство веры в себя.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Ребенок обладает способностью к воображению, которое реализуется в разных видах деятельности: игровой, познавательной, продуктивной, двигательной. Ребенок владеет разными формами и видами игры, различает условную и реальную ситуации, следует игровым правилам, использует компенсаторные возможности для организации и поддержания игровой ситуации, умеет регулировать и контролировать игровые действия. Обладает опытом инициатора в организации игр со сверстниками.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Ребенок достаточно хорошо владеет устной речью, использует ее компенсаторную роль в жизнедеятельности, может высказывать свои мысли и желания, использовать речь для выражения чувств, алгоритмизации деятельности, описания движений и действий, построения речевого высказывания в ситуации общения, владеет лексическим значением слов, может правильно обозначать предметы и явления, действия, признаки предметов, признаки действий; может выделять звуки в словах, у ребенка складываются предпосылки грамотности. </a:t>
            </a:r>
            <a:r>
              <a:rPr lang="ru-RU" sz="1000" dirty="0" smtClean="0"/>
              <a:t/>
            </a:r>
            <a:br>
              <a:rPr lang="ru-RU" sz="1000" dirty="0" smtClean="0"/>
            </a:br>
            <a:endParaRPr lang="ru-RU" sz="1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0"/>
            <a:ext cx="8286808" cy="6643710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У ребенка развита крупная и мелкая моторика. Он владеет навыками правильной, свободной, уверенной ходьбы, мобилен в знакомых предметно-пространственных зонах. Владеет основными произвольными движениями, умениями и навыками выполнения физических упражнений (доступных по медицинским показаниям). Владеет схемой тела с формированием умений и навыков ориентировки «от себя». Проявляет развитые физические качества, координационные способности, зрительно-моторную координацию. Владеет умениями и навыками пространственной ориентировки. Владеет тонко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cкоординированными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движениями, развита моторика рук, их мышечная сила.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Ребенок способен к волевым усилиям, может следовать социальным нормам поведения и правилам в разных видах деятельности, во взаимоотношениях с взрослыми и сверстниками, может соблюдать правила безопасного поведения и личной гигиены, гигиены зрения и оптических средств коррекции. Ребенок проявляет настойчивость в выполнении освоенных предметно-практических действий по самообслуживанию.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Ребенок проявляет познавательный интерес и любознательность, задает вопросы взрослым и сверстникам, интересуется причинно-следственными связями. Владеет развитым зрительным восприятием как познавательным процессом, владеет способами познавательной и других видов деятельности. Обладает начальными знаниями о себе, о природном и социальном мире, в котором он живет. Знаком с произведениями детской литературы, проявляет интерес и умения слушать литературные произведения (чтение взрослым, аудиозаписи), интерес к рассматриванию иллюстраций, их понимание, обладает элементарными представлениями о предметно-объектной картине мира, природных и социальных явлениях. 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Степень реального развития этих характеристик и способности ребенка с ФРЗ их проявлять к моменту перехода на следующий уровень образования могут существенно варьировать у разных детей в силу разной степени и характера нарушения зрения, времени наступления нарушения зрения («стаж»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амблиопии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 и длительности коррекционно-развивающего сопровождения, своевременности и эффективности лечебно-восстановительного процесса, различий в условиях жизни и индивидуально-типологических особенностей развития конкретного ребенка с нарушением зрения.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Дети с ФРЗ могут иметь качественно неоднородные уровни речевого, двигательного, познавательного и социального развития личности, разный уровень компенсации трудностей чувственного развития. Поэтому целевые ориентиры Адаптированной основной образовательной программы Организации должны конкретизироваться с учетом оценки реальных возможностей детей этой группы.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/>
              <a:t>СОДЕРЖАТЕЛЬНЫЙ РАЗДЕЛ: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214422"/>
            <a:ext cx="7790712" cy="5429288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Содержательный раздел представляет общее содержание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Программы, обеспечивающее полноценное развитие личности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детей.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него входит: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описание образовательной деятельности в соответствии с направлениями развития ребенка, представленными в пяти образовательных областях;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описание вариативных форм, способов, методов и средств реализации программы;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описание образовательной деятельности по профессиональной коррекции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нарушений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развития детей;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особенности взаимодействия педагогического коллектива с семьями воспитанников;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взаимодействие с социальными институтами детства; 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вариативная часть программы.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ОБРАЗОВАТЕЛЬНЫЕ ОБЛАСТИ, ОБЕСПЕЧИВАЮЩИЕ</a:t>
            </a:r>
            <a:br>
              <a:rPr lang="ru-RU" sz="2400" dirty="0" smtClean="0"/>
            </a:br>
            <a:r>
              <a:rPr lang="ru-RU" sz="2400" dirty="0" smtClean="0"/>
              <a:t>РАЗНОСТОРОННЕЕ РАЗВИТИЕ ДЕТЕЙ ПО ФГОС ДО:</a:t>
            </a:r>
            <a:endParaRPr lang="ru-RU" sz="2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Образовательная область </a:t>
            </a:r>
            <a:br>
              <a:rPr lang="ru-RU" sz="2800" dirty="0" smtClean="0"/>
            </a:br>
            <a:r>
              <a:rPr lang="ru-RU" sz="2800" dirty="0" smtClean="0"/>
              <a:t>«Физическое развитие»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714488"/>
            <a:ext cx="8076464" cy="478634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Физическое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развитие включает приобретение опыта в следующих ви­дах деятельности детей: двигательной, в том числе связанной с выполнени­ем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коорди­нации движения, крупной и мелкой моторики обеих рук, а также с правиль­ным, не наносящим ущерба организму, выполнением основных движений (ходьба, бег, мягкие прыжки, повороты в обе стороны), формирование на­чальных представлений о некоторых видах спорта, овладение подвижными играми с правилами; становление целенаправленности 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двигательной сфере; становление ценностей здорового образа жизни, ов­ладение его элементарными нормами и правилами (в питании, двигатель­ном режиме, закаливании, при формировании полезных привычек и др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.).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500042"/>
            <a:ext cx="8076464" cy="6072230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Особенностями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физического развития детей с ФРЗ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выступают: недостаточный уровень физического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развития (в узком значении) – несоответствие антропометрических показателей (рост, масса тела, окружность грудной клетки) средневозрастным, ослабленное здоровье и недостаточная функциональная деятельность дыхательной, опорно-двигательной систем организма, нарушение осанки, недостаточное развитие мышечной системы (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вальгусная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установка стоп, уплощение свода стоп, плоскостопие), низкий уровень физических качеств: ловкости, координации, особенно динамической, быстроты реакции, выносливости и др.; обедненный двигательный опыт, недостаточный запас двигательных умений и навыков, трудности освоения пространственно-временных характеристик движений, трудности и длительность формирования двигательных навыков (особенно двигательного динамического стереотипа), неточность, недостаточная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дифференцированность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чувственных образов движений, трудности освоения подвижных игр; трудности формирования навыков правильной ходьбы (с учетом монокулярного характера зрения); низкая двигательная активность, недостаточность умений и навыков пространственной ориентировки в условиях отражения действительности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амблиопичным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глазом с низкой остротой зрения; особенности и трудности регуляции движений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    В </a:t>
            </a:r>
            <a:r>
              <a:rPr lang="ru-RU" sz="3500" b="1" i="1" dirty="0" smtClean="0">
                <a:latin typeface="Times New Roman" pitchFamily="18" charset="0"/>
                <a:cs typeface="Times New Roman" pitchFamily="18" charset="0"/>
              </a:rPr>
              <a:t>направлении «Физическое развитие»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основными задачами образовательной деятельности являются создание условий: </a:t>
            </a:r>
          </a:p>
          <a:p>
            <a:pPr algn="just">
              <a:lnSpc>
                <a:spcPct val="120000"/>
              </a:lnSpc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становления у детей ценностей здорового образа жизни; </a:t>
            </a:r>
          </a:p>
          <a:p>
            <a:pPr algn="just">
              <a:lnSpc>
                <a:spcPct val="120000"/>
              </a:lnSpc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развития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представлений о своем теле и своих физических возможностях; </a:t>
            </a:r>
          </a:p>
          <a:p>
            <a:pPr algn="just">
              <a:lnSpc>
                <a:spcPct val="120000"/>
              </a:lnSpc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приобретения двигательного опыта и совершенствования двигательной активности; </a:t>
            </a:r>
          </a:p>
          <a:p>
            <a:pPr algn="just">
              <a:lnSpc>
                <a:spcPct val="120000"/>
              </a:lnSpc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овладения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подвижными играми с правилами; </a:t>
            </a:r>
          </a:p>
          <a:p>
            <a:pPr algn="just">
              <a:lnSpc>
                <a:spcPct val="120000"/>
              </a:lnSpc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обеспечения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развития у ребенка с функциональными расстройствами зрения компенсаторно-адаптивных механизмов освоения двигательных умений и навыков. 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Образовательная область </a:t>
            </a:r>
            <a:br>
              <a:rPr lang="ru-RU" sz="2800" dirty="0" smtClean="0"/>
            </a:br>
            <a:r>
              <a:rPr lang="ru-RU" sz="2800" dirty="0" smtClean="0"/>
              <a:t>«Социально-коммуникативное развитие»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447800"/>
            <a:ext cx="8076464" cy="480060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Социально-коммуникативное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направлено 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сверс­тниками; становление самостоятельности, целенаправленное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семье, формирование позитивных к различным видам труда и творчества; формирование основ безопасного поведения в быту, социуме, природе.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428604"/>
            <a:ext cx="8076464" cy="621510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Особенностями социально-коммуникативного развития дошкольников с нарушением зрения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выступают: определенная зависимость проявления коммуникативных умений и навыков от активности, адекватности, компетентности окружающего социума, определенные трудности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дистантного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отражения эмоциональной отзывчивости других в общении, трудности зрительного контроля и регуляции взаимодействия с партнерами по общению, игровой деятельности, в совместной познавательной деятельности. Особенности социально-коммуникативного развития детей с ФРЗ могут быть обусловлены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полисистемным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функциональным нарушением зрительной, двигательной, речевой сфер, нервной системы и, с этой точки зрения, проявляться в общей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раскоординированности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действий, угловатости, «взрывчатости», в устранении от совместных практических действий, недостаточности вербальной коммуникации. На социально-коммуникативное развитие детей этой группы негативное влияние могут оказывать методы лечения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амблиопии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засветы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окклюзия и др.), воздействующие на состояние ЦНС, провоцируя возникновение у ребенка нежелательных эмоциональных проявлений (плаксивости, раздражительности, чрезмерной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возбужденностии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др.).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направлении  «Социально-коммуникативное развитие»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ребенка основными задачами образовательной деятельности являются создание условий для: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развития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положительного отношения ребенка к себе и другим людям;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развития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коммуникативной и социальной компетентностей;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развития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игровой деятельности;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обеспечения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развития ребенком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ФРЗ компенсаторно-адаптивных механизмов освоения социальных сред в их многообразии.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Образовательная область</a:t>
            </a:r>
            <a:br>
              <a:rPr lang="ru-RU" sz="2800" dirty="0" smtClean="0"/>
            </a:br>
            <a:r>
              <a:rPr lang="ru-RU" sz="2800" dirty="0" smtClean="0"/>
              <a:t> «Речевое развитие»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714488"/>
            <a:ext cx="8076464" cy="45339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Речевое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включает 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твор­чества;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аналитико-синтетической активности как предпосылки обучения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грамоте.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285728"/>
            <a:ext cx="8005026" cy="5962672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Особенностями речевого развития дошкольников с нарушением зрения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выступают: своеобразие развития чувственно-моторного компонента речи; недостаточная выразительность речи; бедность лексического запаса и трудности освоения обобщающего значения слов; трудности чувственного отражения, малая познавательная активность к окружающей действительности осложняют развитие познавательной функции речи – расширение представлений об окружающем мире, о предметах и явлениях действительности и их отношениях; речи ребенка с нарушением зрения присуща компенсаторная функция, требующая целенаправленного развития.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направлении «Речевое развитие»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ребенка основными задачами образовательной деятельности являются создание условий: 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формирования основы речевой и языковой культуры, совершенствования разных сторон речи ребенка;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приобщения детей к культуре чтения художественной литературы; 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развития ребенком с нарушением зрения компенсаторно-адаптивных механизмов способности к осмысленности чувственного отражения действительности.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4" y="274638"/>
            <a:ext cx="3790184" cy="6154758"/>
          </a:xfrm>
        </p:spPr>
        <p:txBody>
          <a:bodyPr>
            <a:norm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Полное название: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Адаптированная основная образовательная программа муниципального дошкольного образовательного учреждения детский сад № 15 компенсирующего вида города Ржева Тверской области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окращенное название: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АООП МДОУ детский сад № 15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МКДО 2021\мкдо\АООП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642918"/>
            <a:ext cx="3492341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Образовательная область</a:t>
            </a:r>
            <a:br>
              <a:rPr lang="ru-RU" sz="2800" dirty="0" smtClean="0"/>
            </a:br>
            <a:r>
              <a:rPr lang="ru-RU" sz="2800" dirty="0" smtClean="0"/>
              <a:t> «Познавательное развитие»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447800"/>
            <a:ext cx="8076464" cy="4981596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ru-RU" dirty="0" smtClean="0"/>
              <a:t>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Познавательное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предполагает развитие интересов детей, любознательности и познавательной мотивации; формирование познавательных действий,  становление сознания;  развитие  воображения  и творческой активности;  формирование  первичных представлений 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 и времени, движении и покое, причинах и следствиях и др.), о малой родине и Отечестве, представлений 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социокультурных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ценностях нашего народа, об отечественных традициях и праздниках,  о планете Земля как общем доме людей, об особенностях ее природы, многообразии стран и народов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мира.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285728"/>
            <a:ext cx="8005026" cy="635798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Особенностями познавательного развития дошкольников 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ФРЗ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выступают: недостаточные полнота,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дифференцированность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тонкость и точность образов восприятия; недостаточная познавательная активность; речь и уровень речевого (его достаточность или недостаточность) развития оказывают выраженное влияние на познавательную деятельность, ее осмысленность, целостность, последовательность, логичность выбора и осуществление познавательных действий; чувственный этап познания, его компоненты имеют своеобразие в развитии и требуют специального (прямого и опосредованного) педагогического сопровождения: развитие зрительных умений и навыков, восприятия и представлений, создание востребованной ребенком с нарушением зрения особой предметной среды, повышающей и развивающей его зрительный потенциал; трудности зрительного отражения предметного мира в его организации осложняют развитие познавательных интересов, чувства нового; компенсация трудностей познавательной деятельности обеспечивается и требует целенаправленного развития у дошкольников с нарушением зрения процессов памяти, мышления, воображения, речи.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направлении «Познавательное развитие»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ребенка основными задачами образовательной деятельности являются создание условий для развития: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любознательности, познавательной активности, познавательных способностей детей;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представлений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разных сферах знаний об окружающей действительности; развитие компенсаторно-адаптивных механизмов познавательной деятельности, осуществляемой в условиях нарушения зрения.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Познавательная область </a:t>
            </a:r>
            <a:br>
              <a:rPr lang="ru-RU" sz="2800" dirty="0" smtClean="0"/>
            </a:br>
            <a:r>
              <a:rPr lang="ru-RU" sz="2800" dirty="0" smtClean="0"/>
              <a:t>«Художественно-эстетическое развитие»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571612"/>
            <a:ext cx="7858180" cy="485778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Художественно-эстетическое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предполагает развитие пред- посылок ценностно-смыслового восприятия и понимания произведений искусства  (словесного,  музыкального,  изобразительного), мира природы; становление эстетического  отношения к окружающему миру; формирование элементарных представлений  о видах искусства;  восприятие 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428604"/>
            <a:ext cx="8076464" cy="6000792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b="1" i="1" dirty="0" smtClean="0"/>
              <a:t> 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Особенностями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художественно-эстетического развития детей с ФРЗ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выступают: трудности и недостаточность формирования зрительных сенсорных эталонов; недостаточность эстетических переживаний и чувств; своеобразие и трудности созерцания явлений природы, ее предметов и  объектов; малый запас и бедный опыт познания с эмоциональным переживанием совершенства, красоты, выразительности и особенностей форм, обликов, цветовой тональности и других предметов и объектов действительности; трудности и недостаточность развития координации и зрительно-моторной координации.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В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направлении «Художественно-эстетическое развитие»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основными задачами образовательной деятельности являются создание условий для: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детей интереса к эстетической стороне действительности, ознакомления с разными видами и жанрами искусства (словесного, музыкального, изобразительного), в том числе народного творчества;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способности к восприятию музыки, художественной литературы, фольклора;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приобщения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разным видам художественно-эстетической деятельности, развития потребности в творческом самовыражении, инициативности и самостоятельности в воплощении художественного замысла;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ребенком с ФРЗ компенсаторно-адаптивных механизмов самовыражения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самопрезентации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освоения новых социальных и предметных сред.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>НАПРАВЛЕНИЯ </a:t>
            </a:r>
            <a:r>
              <a:rPr lang="ru-RU" sz="3100" dirty="0" smtClean="0"/>
              <a:t>ВЗАИМОДЕЙСТВИЯ</a:t>
            </a:r>
            <a:br>
              <a:rPr lang="ru-RU" sz="3100" dirty="0" smtClean="0"/>
            </a:br>
            <a:r>
              <a:rPr lang="ru-RU" sz="3100" dirty="0" smtClean="0"/>
              <a:t> </a:t>
            </a:r>
            <a:r>
              <a:rPr lang="ru-RU" sz="3100" dirty="0" smtClean="0"/>
              <a:t>С </a:t>
            </a:r>
            <a:r>
              <a:rPr lang="ru-RU" sz="3100" dirty="0" smtClean="0"/>
              <a:t>СЕМЬЯМИ ВОСПИТАННИКОВ</a:t>
            </a:r>
            <a:r>
              <a:rPr lang="ru-RU" dirty="0" smtClean="0"/>
              <a:t>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14290"/>
            <a:ext cx="7498080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СОДЕРЖАНИЕ</a:t>
            </a:r>
            <a:br>
              <a:rPr lang="ru-RU" sz="3600" dirty="0" smtClean="0"/>
            </a:br>
            <a:r>
              <a:rPr lang="ru-RU" sz="3600" dirty="0" smtClean="0"/>
              <a:t>ОРГАНИЗАЦИОННОГО РАЗДЕЛА: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5053034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Организационный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раздел включает в себя: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материально-техническое обеспечение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обеспеченность методическими материалами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средствами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обучения и воспитания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режима пребывания детей в ДОО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особенности традиционных событий,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праздников, мероприятий;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учебный план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комплексно-тематическое планирование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образовательной деятельности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особенности организации развивающей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предметно-пространственной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Контактная информация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357298"/>
            <a:ext cx="7929618" cy="528641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Юридический и почтовый адрес </a:t>
            </a:r>
          </a:p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МДОУ детский сад № 15:</a:t>
            </a:r>
          </a:p>
          <a:p>
            <a:pPr>
              <a:buNone/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172390,    Тверская область, город Ржев,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улица Володарского, дом 83.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Телефон: 8(48232)2-07-25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  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2"/>
              </a:rPr>
              <a:t>rtmdou15@mail.ru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Официальный сайт МДОУ: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http://mdou15-rzhev.ru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428604"/>
            <a:ext cx="7790712" cy="5786478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АООП МДОУ разработана на основе программ: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Основная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образовательная программа дошкольного образования «От рождения до школы» / Под редакцией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Н.Е.Вераксы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Т.С.Комаровой, М.А.Васильевой – М.: Мозаика-Синтез, 2017;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Примерная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адаптированная основная образовательная программа дошкольного образования детей 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амблиопией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косоглазием / Одобрена решением федерального учебно-методического объединения по общему образованию 7 декабря 2017 г. – Протокол № 6/17;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Программы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специальных (коррекционных) образовательных учреждений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вида (для детей с нарушением зрения). Программы детского сада. Коррекционная работа в детском саду /Под ред. Л.И.Плаксиной – М.: Издательство "Экзамен",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2003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320"/>
            <a:ext cx="7719274" cy="6226514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обеспечивает построение целостного педагогического процесса, направленного на полноценное всестороннее развитие ребенка – физическое, социально-коммуникативное, познавательное, речевое, художественно-эстетическое направления – во взаимосвязи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Цель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АООП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МДОУ для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дошкольников с ФРЗ, в том числе детей с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амблиопией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и косоглазием, – создание образовательной среды, обеспечивающей дошкольнику личностный рост с актуализацией и реализацией им адаптивно-компенсаторного, зрительного потенциала в рамках возрастных и индивидуальных возможностей, равные со сверстниками без зрительной недостаточности стартовые возможности освоения ООП НОО через удовлетворение им особых образовательных потребностей, развитие и восстановление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дефицитарных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зрительных функций; формирование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социокультурной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среды, поддерживающей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психо-эмоциональное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благополучие ребенка с нарушением зрения, осуществляющего жизнедеятельность в условиях трудностей зрительного отражения и суженной сенсорной системы.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7933588" cy="6858000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Программа обеспечивает построение целостного педагогического процесса, направленного на полноценное всестороннее развитие ребенка – физическое, социально-коммуникативное, познавательное, речевое, художественно-эстетическое направления – во взаимосвязи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образовательного процесса в нашем образовательном учреждении включает в себя следующие направления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Создание предметно-развивающей среды, имеющей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здоровьесберегающую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 развивающую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направленность.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2.Организация педагогического процесса в соответствии с требованиями ФГОС, программ, реализуемых в ДОУ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социального заказа.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Формирование в образовательном процессе всесторонне развитой гармоничной творческой личности ребенка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Обеспечение самореализации детей в разных видах деятельности (познавательной, речевой, музыкальной, изобразительной и т.д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.)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Развитие социального и правового сознания  детей.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АООП МДОУ </a:t>
            </a:r>
            <a:br>
              <a:rPr lang="ru-RU" dirty="0" smtClean="0"/>
            </a:br>
            <a:r>
              <a:rPr lang="ru-RU" dirty="0" smtClean="0"/>
              <a:t>включает три основных раздела: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285992"/>
            <a:ext cx="7498080" cy="3962408"/>
          </a:xfrm>
        </p:spPr>
        <p:txBody>
          <a:bodyPr>
            <a:normAutofit/>
          </a:bodyPr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Целевой</a:t>
            </a:r>
          </a:p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Содержательный</a:t>
            </a:r>
          </a:p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Организационный 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Целевой раздел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447800"/>
            <a:ext cx="8147902" cy="5124472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Целевой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раздел включает в себя: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пояснительную  записку, цели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 программы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принципы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подходы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её формированию,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характеристики особенностей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развития детей, а также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планируемые результаты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освоения программы.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Результаты освоения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образовательной программы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представлены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виде целевых ориентиров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дошкольного образования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которые представляют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собой социально-нормативные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возрастные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характеристики возможных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достижений ребёнка на этапе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завершения уровня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дошкольного образования.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6643710"/>
          </a:xfrm>
        </p:spPr>
        <p:txBody>
          <a:bodyPr>
            <a:normAutofit/>
          </a:bodyPr>
          <a:lstStyle/>
          <a:p>
            <a:r>
              <a:rPr lang="ru-RU" sz="1200" b="1" dirty="0" smtClean="0"/>
              <a:t>   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Целевые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ориентиры на этапе завершения  дошкольного образования: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ребенок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овладевает основными культурными способами деятельности, проявляет инициативу и самостоятельность в разных видах деятельности -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ребенок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способен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способен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сотрудничать и выполнять как лидерские, так и исполнительские функции в совместной деятельности;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понимает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что люди равны вне зависимости от их социального происхождения, этнической принадлежности, религиозных и других верований, их физических и психических особенностей;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проявляет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эмпатию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 отношению к другим людям, готовность придти на помощь другим людям, кто в этом нуждается;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проявляет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умение слышать других и стремление быть понятым другими;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ребенок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обладает развитым воображением, которое реализуется в разных видах деятельности, и прежде всего в игре; ребенок владеет разными формами и видами игры, различает условную и реальную ситуации, умеет подчиняться разным правилам и социальным нормам;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357166"/>
            <a:ext cx="8219340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ребенок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грамотности;</a:t>
            </a:r>
            <a:br>
              <a:rPr lang="ru-RU" sz="1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 у ребенка развита крупная и мелкая моторика; он подвижен, вынослив, владеет основными движениями, может контролировать свои движения и управлять ими;</a:t>
            </a:r>
            <a:br>
              <a:rPr lang="ru-RU" sz="1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 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</a:t>
            </a:r>
            <a:br>
              <a:rPr lang="ru-RU" sz="1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 проявляет ответственность за начатое дело;</a:t>
            </a:r>
            <a:br>
              <a:rPr lang="ru-RU" sz="1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 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Открыт новому, т.е проявляет стремление к получению знаний;</a:t>
            </a:r>
            <a:br>
              <a:rPr lang="ru-RU" sz="1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 Проявляет уважение к жизни, заботу об окружающей среде;</a:t>
            </a:r>
            <a:br>
              <a:rPr lang="ru-RU" sz="1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 Эмоционально отзывается на красоту окружающего мира;</a:t>
            </a:r>
            <a:br>
              <a:rPr lang="ru-RU" sz="1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 Проявляет патриотические чувства, ощущает гордость за свою страну, ее достижения;</a:t>
            </a:r>
            <a:br>
              <a:rPr lang="ru-RU" sz="1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ребенок способен к принятию собственных решений, опираясь на свои знания и умения в различных видах деятельности.</a:t>
            </a:r>
            <a:br>
              <a:rPr lang="ru-RU" sz="1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 Соблюдает элементарные общепринятые нормы (что такое хорошо и что такое плохо);</a:t>
            </a:r>
            <a:br>
              <a:rPr lang="ru-RU" sz="1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-Имеет начальные представления о ЗОЖ.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276</TotalTime>
  <Words>1562</Words>
  <Application>Microsoft Office PowerPoint</Application>
  <PresentationFormat>Экран (4:3)</PresentationFormat>
  <Paragraphs>101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Солнцестояние</vt:lpstr>
      <vt:lpstr>Муниципальное дошкольное образовательное учреждение детский сад № 15 компенсирующего вида  города Ржева Тверской области</vt:lpstr>
      <vt:lpstr>Полное название: Адаптированная основная образовательная программа муниципального дошкольного образовательного учреждения детский сад № 15 компенсирующего вида города Ржева Тверской области  Сокращенное название: АООП МДОУ детский сад № 15 </vt:lpstr>
      <vt:lpstr> АООП МДОУ разработана на основе программ:  Основная образовательная программа дошкольного образования «От рождения до школы» / Под редакцией Н.Е.Вераксы, Т.С.Комаровой, М.А.Васильевой – М.: Мозаика-Синтез, 2017;   Примерная адаптированная основная образовательная программа дошкольного образования детей с амблиопией и косоглазием / Одобрена решением федерального учебно-методического объединения по общему образованию 7 декабря 2017 г. – Протокол № 6/17;   Программы специальных (коррекционных) образовательных учреждений IV вида (для детей с нарушением зрения). Программы детского сада. Коррекционная работа в детском саду /Под ред. Л.И.Плаксиной – М.: Издательство "Экзамен", 2003  </vt:lpstr>
      <vt:lpstr>           Программа обеспечивает построение целостного педагогического процесса, направленного на полноценное всестороннее развитие ребенка – физическое, социально-коммуникативное, познавательное, речевое, художественно-эстетическое направления – во взаимосвязи.              Цель АООП МДОУ для дошкольников с ФРЗ, в том числе детей с амблиопией и косоглазием, – создание образовательной среды, обеспечивающей дошкольнику личностный рост с актуализацией и реализацией им адаптивно-компенсаторного, зрительного потенциала в рамках возрастных и индивидуальных возможностей, равные со сверстниками без зрительной недостаточности стартовые возможности освоения ООП НОО через удовлетворение им особых образовательных потребностей, развитие и восстановление дефицитарных зрительных функций; формирование социокультурной среды, поддерживающей психо-эмоциональное благополучие ребенка с нарушением зрения, осуществляющего жизнедеятельность в условиях трудностей зрительного отражения и суженной сенсорной системы. </vt:lpstr>
      <vt:lpstr>Программа обеспечивает построение целостного педагогического процесса, направленного на полноценное всестороннее развитие ребенка – физическое, социально-коммуникативное, познавательное, речевое, художественно-эстетическое направления – во взаимосвязи.   Организация образовательного процесса в нашем образовательном учреждении включает в себя следующие направления:  1. Создание предметно-развивающей среды, имеющей здоровьесберегающую и  развивающую направленность.  2.Организация педагогического процесса в соответствии с требованиями ФГОС, программ, реализуемых в ДОУ и социального заказа.  3. Формирование в образовательном процессе всесторонне развитой гармоничной творческой личности ребенка.  4. Обеспечение самореализации детей в разных видах деятельности (познавательной, речевой, музыкальной, изобразительной и т.д.)  5. Развитие социального и правового сознания  детей.</vt:lpstr>
      <vt:lpstr>АООП МДОУ  включает три основных раздела:</vt:lpstr>
      <vt:lpstr>Целевой раздел</vt:lpstr>
      <vt:lpstr>                   Целевые ориентиры на этапе завершения  дошкольного образования:   - ребенок овладевает основными культурными способами деятельности, проявляет инициативу и самостоятельность в разных видах деятельности -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деятельности; - 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-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 - способен сотрудничать и выполнять как лидерские, так и исполнительские функции в совместной деятельности; - понимает, что люди равны вне зависимости от их социального происхождения, этнической принадлежности, религиозных и других верований, их физических и психических особенностей; - проявляет эмпатию по отношению к другим людям, готовность придти на помощь другим людям, кто в этом нуждается; - проявляет умение слышать других и стремление быть понятым другими; - ребенок обладает развитым воображением, которое реализуется в разных видах деятельности, и прежде всего в игре; ребенок владеет разными формами и видами игры, различает условную и реальную ситуации, умеет подчиняться разным правилам и социальным нормам; </vt:lpstr>
      <vt:lpstr>Слайд 9</vt:lpstr>
      <vt:lpstr>                     Целевые ориентиры на этапе завершения дошкольного образования (дети с ФРЗ)   К концу дошкольного периода формирует адаптационно-компенсаторные механизмы, проявляющиеся в следующем:  - Ребенок умеет использовать самостоятельно культурные способы деятельности, проявляет инициативность и самостоятельность в игре, общении, познании, самообслуживании, конструировании и других видах детской активности, осваиваемых в условиях нарушенного зрения. Способен выбирать себе род занятий, зрительно и осмысленно ориентируясь в предметно-пространственной организации мест активного бодрствования. Обладает опытом выбора участников для совместной деятельности и установления с ними позитивных, деловых отношений.  - Ребенок положительно относится к миру, другим людям и самому себе, обладает чувством собственного достоинства. Проявляет интерес и обладает опытом участия в совместных играх со сверстниками. Проявляет положительное отношение к практическому взаимодействию со сверстниками и взрослыми в познавательной, трудовой и других видах деятельности. Способен активно и результативно взаимодействовать с участниками по совместной деятельности, освоенной на уровне практических умений и навыков, с осуществлением регуляции и контроля действий собственных и партнеров, с использованием вербальных и невербальных средств общения. Способен сопереживать неудачам и радоваться успехам других, адекватно проявляет свои чувства, в том числе чувство веры в себя.  - Ребенок обладает способностью к воображению, которое реализуется в разных видах деятельности: игровой, познавательной, продуктивной, двигательной. Ребенок владеет разными формами и видами игры, различает условную и реальную ситуации, следует игровым правилам, использует компенсаторные возможности для организации и поддержания игровой ситуации, умеет регулировать и контролировать игровые действия. Обладает опытом инициатора в организации игр со сверстниками.  - Ребенок достаточно хорошо владеет устной речью, использует ее компенсаторную роль в жизнедеятельности, может высказывать свои мысли и желания, использовать речь для выражения чувств, алгоритмизации деятельности, описания движений и действий, построения речевого высказывания в ситуации общения, владеет лексическим значением слов, может правильно обозначать предметы и явления, действия, признаки предметов, признаки действий; может выделять звуки в словах, у ребенка складываются предпосылки грамотности.  </vt:lpstr>
      <vt:lpstr>Слайд 11</vt:lpstr>
      <vt:lpstr>СОДЕРЖАТЕЛЬНЫЙ РАЗДЕЛ:</vt:lpstr>
      <vt:lpstr>ОБРАЗОВАТЕЛЬНЫЕ ОБЛАСТИ, ОБЕСПЕЧИВАЮЩИЕ РАЗНОСТОРОННЕЕ РАЗВИТИЕ ДЕТЕЙ ПО ФГОС ДО:</vt:lpstr>
      <vt:lpstr>Образовательная область  «Физическое развитие»</vt:lpstr>
      <vt:lpstr>Слайд 15</vt:lpstr>
      <vt:lpstr>Образовательная область  «Социально-коммуникативное развитие»</vt:lpstr>
      <vt:lpstr>Слайд 17</vt:lpstr>
      <vt:lpstr>Образовательная область  «Речевое развитие»</vt:lpstr>
      <vt:lpstr>Слайд 19</vt:lpstr>
      <vt:lpstr>Образовательная область  «Познавательное развитие»</vt:lpstr>
      <vt:lpstr>Слайд 21</vt:lpstr>
      <vt:lpstr>Познавательная область  «Художественно-эстетическое развитие»</vt:lpstr>
      <vt:lpstr>Слайд 23</vt:lpstr>
      <vt:lpstr>НАПРАВЛЕНИЯ ВЗАИМОДЕЙСТВИЯ  С СЕМЬЯМИ ВОСПИТАННИКОВ:</vt:lpstr>
      <vt:lpstr>СОДЕРЖАНИЕ ОРГАНИЗАЦИОННОГО РАЗДЕЛА: </vt:lpstr>
      <vt:lpstr>Контактная информация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дошкольное образовательное учреждение детский сад № 15 компенсирующего вида  города Ржева Тверской области</dc:title>
  <dc:creator>ДОУ</dc:creator>
  <cp:lastModifiedBy>ДОУ</cp:lastModifiedBy>
  <cp:revision>21</cp:revision>
  <dcterms:created xsi:type="dcterms:W3CDTF">2021-12-02T07:02:32Z</dcterms:created>
  <dcterms:modified xsi:type="dcterms:W3CDTF">2021-12-02T11:39:05Z</dcterms:modified>
</cp:coreProperties>
</file>